
<file path=[Content_Types].xml><?xml version="1.0" encoding="utf-8"?>
<Types xmlns="http://schemas.openxmlformats.org/package/2006/content-types">
  <Default ContentType="application/x-fontdata" Extension="fntdata"/>
  <Default ContentType="image/jpeg" Extension="jpeg"/>
  <Default ContentType="video/mp4" Extension="mp4"/>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8288000" cy="10287000"/>
  <p:notesSz cx="6858000" cy="9144000"/>
  <p:embeddedFontLst>
    <p:embeddedFont>
      <p:font typeface="Arial Bold" charset="1" panose="020B0802020202020204"/>
      <p:regular r:id="rId18"/>
    </p:embeddedFont>
    <p:embeddedFont>
      <p:font typeface="Arial" charset="1" panose="020B0502020202020204"/>
      <p:regular r:id="rId19"/>
    </p:embeddedFont>
    <p:embeddedFont>
      <p:font typeface="Nunito Sans" charset="1" panose="00000500000000000000"/>
      <p:regular r:id="rId20"/>
    </p:embeddedFont>
    <p:embeddedFont>
      <p:font typeface="Nunito Sans Bold" charset="1" panose="000008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png" Type="http://schemas.openxmlformats.org/officeDocument/2006/relationships/image"/><Relationship Id="rId2" Target="../media/image4.pn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7.jpeg" Type="http://schemas.openxmlformats.org/officeDocument/2006/relationships/image"/><Relationship Id="rId6" Target="../media/VAEDnSISLSw.mp4" Type="http://schemas.openxmlformats.org/officeDocument/2006/relationships/video"/><Relationship Id="rId7" Target="../media/VAEDnSISLSw.mp4" Type="http://schemas.microsoft.com/office/2007/relationships/media"/><Relationship Id="rId8" Target="../media/image8.png" Type="http://schemas.openxmlformats.org/officeDocument/2006/relationships/image"/><Relationship Id="rId9" Target="../media/image9.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10.jpe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11.jpeg" Type="http://schemas.openxmlformats.org/officeDocument/2006/relationships/image"/><Relationship Id="rId6" Target="../media/image12.jpeg" Type="http://schemas.openxmlformats.org/officeDocument/2006/relationships/image"/><Relationship Id="rId7" Target="../media/image3.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3.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3.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13.jpe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14.jpeg" Type="http://schemas.openxmlformats.org/officeDocument/2006/relationships/image"/><Relationship Id="rId6" Target="../media/image15.jpeg" Type="http://schemas.openxmlformats.org/officeDocument/2006/relationships/image"/><Relationship Id="rId7" Target="../media/image16.jpeg" Type="http://schemas.openxmlformats.org/officeDocument/2006/relationships/image"/><Relationship Id="rId8" Target="../media/image17.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3.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77777" r="0" b="0"/>
            </a:stretch>
          </a:blipFill>
        </p:spPr>
      </p:sp>
      <p:sp>
        <p:nvSpPr>
          <p:cNvPr name="AutoShape 3" id="3"/>
          <p:cNvSpPr/>
          <p:nvPr/>
        </p:nvSpPr>
        <p:spPr>
          <a:xfrm flipH="true">
            <a:off x="5060825" y="6553663"/>
            <a:ext cx="8166349" cy="0"/>
          </a:xfrm>
          <a:prstGeom prst="line">
            <a:avLst/>
          </a:prstGeom>
          <a:ln cap="flat" w="38100">
            <a:solidFill>
              <a:srgbClr val="FFFFFF"/>
            </a:solidFill>
            <a:prstDash val="solid"/>
            <a:headEnd type="none" len="sm" w="sm"/>
            <a:tailEnd type="none" len="sm" w="sm"/>
          </a:ln>
        </p:spPr>
      </p:sp>
      <p:sp>
        <p:nvSpPr>
          <p:cNvPr name="Freeform 4" id="4"/>
          <p:cNvSpPr/>
          <p:nvPr/>
        </p:nvSpPr>
        <p:spPr>
          <a:xfrm flipH="false" flipV="false" rot="9631314">
            <a:off x="-1994219" y="-1843776"/>
            <a:ext cx="12223814" cy="5744952"/>
          </a:xfrm>
          <a:custGeom>
            <a:avLst/>
            <a:gdLst/>
            <a:ahLst/>
            <a:cxnLst/>
            <a:rect r="r" b="b" t="t" l="l"/>
            <a:pathLst>
              <a:path h="5744952" w="12223814">
                <a:moveTo>
                  <a:pt x="0" y="0"/>
                </a:moveTo>
                <a:lnTo>
                  <a:pt x="12223814" y="0"/>
                </a:lnTo>
                <a:lnTo>
                  <a:pt x="12223814" y="5744952"/>
                </a:lnTo>
                <a:lnTo>
                  <a:pt x="0" y="5744952"/>
                </a:lnTo>
                <a:lnTo>
                  <a:pt x="0" y="0"/>
                </a:lnTo>
                <a:close/>
              </a:path>
            </a:pathLst>
          </a:custGeom>
          <a:blipFill>
            <a:blip r:embed="rId3"/>
            <a:stretch>
              <a:fillRect l="0" t="0" r="-67404" b="-29120"/>
            </a:stretch>
          </a:blipFill>
        </p:spPr>
      </p:sp>
      <p:sp>
        <p:nvSpPr>
          <p:cNvPr name="Freeform 5" id="5"/>
          <p:cNvSpPr/>
          <p:nvPr/>
        </p:nvSpPr>
        <p:spPr>
          <a:xfrm flipH="false" flipV="false" rot="-1590267">
            <a:off x="9037140" y="7432179"/>
            <a:ext cx="11245932" cy="4199163"/>
          </a:xfrm>
          <a:custGeom>
            <a:avLst/>
            <a:gdLst/>
            <a:ahLst/>
            <a:cxnLst/>
            <a:rect r="r" b="b" t="t" l="l"/>
            <a:pathLst>
              <a:path h="4199163" w="11245932">
                <a:moveTo>
                  <a:pt x="0" y="0"/>
                </a:moveTo>
                <a:lnTo>
                  <a:pt x="11245932" y="0"/>
                </a:lnTo>
                <a:lnTo>
                  <a:pt x="11245932" y="4199163"/>
                </a:lnTo>
                <a:lnTo>
                  <a:pt x="0" y="4199163"/>
                </a:lnTo>
                <a:lnTo>
                  <a:pt x="0" y="0"/>
                </a:lnTo>
                <a:close/>
              </a:path>
            </a:pathLst>
          </a:custGeom>
          <a:blipFill>
            <a:blip r:embed="rId3"/>
            <a:stretch>
              <a:fillRect l="-18813" t="0" r="-36641" b="-50919"/>
            </a:stretch>
          </a:blipFill>
        </p:spPr>
      </p:sp>
      <p:sp>
        <p:nvSpPr>
          <p:cNvPr name="TextBox 6" id="6"/>
          <p:cNvSpPr txBox="true"/>
          <p:nvPr/>
        </p:nvSpPr>
        <p:spPr>
          <a:xfrm rot="0">
            <a:off x="2343204" y="4011154"/>
            <a:ext cx="13601592" cy="2542510"/>
          </a:xfrm>
          <a:prstGeom prst="rect">
            <a:avLst/>
          </a:prstGeom>
        </p:spPr>
        <p:txBody>
          <a:bodyPr anchor="t" rtlCol="false" tIns="0" lIns="0" bIns="0" rIns="0">
            <a:spAutoFit/>
          </a:bodyPr>
          <a:lstStyle/>
          <a:p>
            <a:pPr algn="ctr">
              <a:lnSpc>
                <a:spcPts val="9462"/>
              </a:lnSpc>
            </a:pPr>
            <a:r>
              <a:rPr lang="en-US" sz="7630" spc="328">
                <a:solidFill>
                  <a:srgbClr val="F1F1F1"/>
                </a:solidFill>
                <a:latin typeface="Arial Bold"/>
              </a:rPr>
              <a:t>ESCREVA AQUI O TÍTULO DO TRABALHO</a:t>
            </a:r>
            <a:r>
              <a:rPr lang="en-US" sz="7630" spc="328">
                <a:solidFill>
                  <a:srgbClr val="F1F1F1"/>
                </a:solidFill>
                <a:latin typeface="Arial"/>
              </a:rPr>
              <a:t> </a:t>
            </a:r>
          </a:p>
        </p:txBody>
      </p:sp>
      <p:sp>
        <p:nvSpPr>
          <p:cNvPr name="TextBox 7" id="7"/>
          <p:cNvSpPr txBox="true"/>
          <p:nvPr/>
        </p:nvSpPr>
        <p:spPr>
          <a:xfrm rot="0">
            <a:off x="3627894" y="6838034"/>
            <a:ext cx="11032212" cy="533563"/>
          </a:xfrm>
          <a:prstGeom prst="rect">
            <a:avLst/>
          </a:prstGeom>
        </p:spPr>
        <p:txBody>
          <a:bodyPr anchor="t" rtlCol="false" tIns="0" lIns="0" bIns="0" rIns="0">
            <a:spAutoFit/>
          </a:bodyPr>
          <a:lstStyle/>
          <a:p>
            <a:pPr algn="ctr">
              <a:lnSpc>
                <a:spcPts val="3652"/>
              </a:lnSpc>
            </a:pPr>
            <a:r>
              <a:rPr lang="en-US" sz="3232">
                <a:solidFill>
                  <a:srgbClr val="6DBEFF"/>
                </a:solidFill>
                <a:latin typeface="Arial Bold"/>
              </a:rPr>
              <a:t>ESCREVA AQUI O SUBTÍTULO DO SEU TRABALHO</a:t>
            </a:r>
          </a:p>
        </p:txBody>
      </p:sp>
      <p:sp>
        <p:nvSpPr>
          <p:cNvPr name="TextBox 8" id="8"/>
          <p:cNvSpPr txBox="true"/>
          <p:nvPr/>
        </p:nvSpPr>
        <p:spPr>
          <a:xfrm rot="0">
            <a:off x="5216757" y="7924047"/>
            <a:ext cx="7854485" cy="425343"/>
          </a:xfrm>
          <a:prstGeom prst="rect">
            <a:avLst/>
          </a:prstGeom>
        </p:spPr>
        <p:txBody>
          <a:bodyPr anchor="t" rtlCol="false" tIns="0" lIns="0" bIns="0" rIns="0">
            <a:spAutoFit/>
          </a:bodyPr>
          <a:lstStyle/>
          <a:p>
            <a:pPr algn="ctr">
              <a:lnSpc>
                <a:spcPts val="2900"/>
              </a:lnSpc>
            </a:pPr>
            <a:r>
              <a:rPr lang="en-US" sz="2458">
                <a:solidFill>
                  <a:srgbClr val="FFFFFF"/>
                </a:solidFill>
                <a:latin typeface="Arial Bold"/>
              </a:rPr>
              <a:t>NOME DOS AUTORES</a:t>
            </a:r>
          </a:p>
        </p:txBody>
      </p:sp>
      <p:grpSp>
        <p:nvGrpSpPr>
          <p:cNvPr name="Group 9" id="9"/>
          <p:cNvGrpSpPr/>
          <p:nvPr/>
        </p:nvGrpSpPr>
        <p:grpSpPr>
          <a:xfrm rot="0">
            <a:off x="13378868" y="627276"/>
            <a:ext cx="4909132" cy="1639392"/>
            <a:chOff x="0" y="0"/>
            <a:chExt cx="6545509" cy="2185855"/>
          </a:xfrm>
        </p:grpSpPr>
        <p:sp>
          <p:nvSpPr>
            <p:cNvPr name="Freeform 10" id="10"/>
            <p:cNvSpPr/>
            <p:nvPr/>
          </p:nvSpPr>
          <p:spPr>
            <a:xfrm flipH="false" flipV="false" rot="0">
              <a:off x="0" y="0"/>
              <a:ext cx="2185855" cy="2185855"/>
            </a:xfrm>
            <a:custGeom>
              <a:avLst/>
              <a:gdLst/>
              <a:ahLst/>
              <a:cxnLst/>
              <a:rect r="r" b="b" t="t" l="l"/>
              <a:pathLst>
                <a:path h="2185855" w="2185855">
                  <a:moveTo>
                    <a:pt x="0" y="0"/>
                  </a:moveTo>
                  <a:lnTo>
                    <a:pt x="2185855" y="0"/>
                  </a:lnTo>
                  <a:lnTo>
                    <a:pt x="2185855" y="2185855"/>
                  </a:lnTo>
                  <a:lnTo>
                    <a:pt x="0" y="2185855"/>
                  </a:lnTo>
                  <a:lnTo>
                    <a:pt x="0" y="0"/>
                  </a:lnTo>
                  <a:close/>
                </a:path>
              </a:pathLst>
            </a:custGeom>
            <a:blipFill>
              <a:blip r:embed="rId4"/>
              <a:stretch>
                <a:fillRect l="0" t="0" r="0" b="0"/>
              </a:stretch>
            </a:blipFill>
          </p:spPr>
        </p:sp>
        <p:sp>
          <p:nvSpPr>
            <p:cNvPr name="TextBox 11" id="11"/>
            <p:cNvSpPr txBox="true"/>
            <p:nvPr/>
          </p:nvSpPr>
          <p:spPr>
            <a:xfrm rot="0">
              <a:off x="2258633" y="87842"/>
              <a:ext cx="4286876" cy="1971910"/>
            </a:xfrm>
            <a:prstGeom prst="rect">
              <a:avLst/>
            </a:prstGeom>
          </p:spPr>
          <p:txBody>
            <a:bodyPr anchor="t" rtlCol="false" tIns="0" lIns="0" bIns="0" rIns="0">
              <a:spAutoFit/>
            </a:bodyPr>
            <a:lstStyle/>
            <a:p>
              <a:pPr algn="l">
                <a:lnSpc>
                  <a:spcPts val="2863"/>
                </a:lnSpc>
              </a:pPr>
              <a:r>
                <a:rPr lang="en-US" sz="2309" spc="99">
                  <a:solidFill>
                    <a:srgbClr val="F1F1F1"/>
                  </a:solidFill>
                  <a:latin typeface="Arial"/>
                </a:rPr>
                <a:t>VIII </a:t>
              </a:r>
            </a:p>
            <a:p>
              <a:pPr algn="l">
                <a:lnSpc>
                  <a:spcPts val="2863"/>
                </a:lnSpc>
              </a:pPr>
              <a:r>
                <a:rPr lang="en-US" sz="2309" spc="99">
                  <a:solidFill>
                    <a:srgbClr val="F1F1F1"/>
                  </a:solidFill>
                  <a:latin typeface="Arial"/>
                </a:rPr>
                <a:t>MEDIA ETHICS CONFERENCE</a:t>
              </a:r>
            </a:p>
            <a:p>
              <a:pPr algn="l">
                <a:lnSpc>
                  <a:spcPts val="2863"/>
                </a:lnSpc>
              </a:pPr>
              <a:r>
                <a:rPr lang="en-US" sz="2309" spc="99">
                  <a:solidFill>
                    <a:srgbClr val="F1F1F1"/>
                  </a:solidFill>
                  <a:latin typeface="Arial"/>
                </a:rPr>
                <a:t>COIMBRA 2024</a:t>
              </a:r>
            </a:p>
          </p:txBody>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14060073" y="9854996"/>
            <a:ext cx="1597394" cy="864007"/>
          </a:xfrm>
          <a:custGeom>
            <a:avLst/>
            <a:gdLst/>
            <a:ahLst/>
            <a:cxnLst/>
            <a:rect r="r" b="b" t="t" l="l"/>
            <a:pathLst>
              <a:path h="864007" w="1597394">
                <a:moveTo>
                  <a:pt x="0" y="0"/>
                </a:moveTo>
                <a:lnTo>
                  <a:pt x="1597394" y="0"/>
                </a:lnTo>
                <a:lnTo>
                  <a:pt x="1597394" y="864008"/>
                </a:lnTo>
                <a:lnTo>
                  <a:pt x="0" y="864008"/>
                </a:lnTo>
                <a:lnTo>
                  <a:pt x="0" y="0"/>
                </a:lnTo>
                <a:close/>
              </a:path>
            </a:pathLst>
          </a:custGeom>
          <a:blipFill>
            <a:blip r:embed="rId3">
              <a:extLst>
                <a:ext uri="{96DAC541-7B7A-43D3-8B79-37D633B846F1}">
                  <asvg:svgBlip xmlns:asvg="http://schemas.microsoft.com/office/drawing/2016/SVG/main" r:embed="rId4"/>
                </a:ext>
              </a:extLst>
            </a:blip>
            <a:stretch>
              <a:fillRect l="-19000" t="0" r="-23999" b="-45079"/>
            </a:stretch>
          </a:blipFill>
        </p:spPr>
      </p:sp>
      <p:sp>
        <p:nvSpPr>
          <p:cNvPr name="AutoShape 4" id="4"/>
          <p:cNvSpPr/>
          <p:nvPr/>
        </p:nvSpPr>
        <p:spPr>
          <a:xfrm flipV="true">
            <a:off x="1375142" y="2288594"/>
            <a:ext cx="0" cy="6432396"/>
          </a:xfrm>
          <a:prstGeom prst="line">
            <a:avLst/>
          </a:prstGeom>
          <a:ln cap="rnd" w="38100">
            <a:solidFill>
              <a:srgbClr val="FFFFFF"/>
            </a:solidFill>
            <a:prstDash val="solid"/>
            <a:headEnd type="oval" len="lg" w="lg"/>
            <a:tailEnd type="oval" len="lg" w="lg"/>
          </a:ln>
        </p:spPr>
      </p:sp>
      <p:sp>
        <p:nvSpPr>
          <p:cNvPr name="AutoShape 5" id="5"/>
          <p:cNvSpPr/>
          <p:nvPr/>
        </p:nvSpPr>
        <p:spPr>
          <a:xfrm flipH="true" flipV="true">
            <a:off x="1365830" y="2355267"/>
            <a:ext cx="1276822" cy="0"/>
          </a:xfrm>
          <a:prstGeom prst="line">
            <a:avLst/>
          </a:prstGeom>
          <a:ln cap="flat" w="38100">
            <a:solidFill>
              <a:srgbClr val="FFFFFF"/>
            </a:solidFill>
            <a:prstDash val="solid"/>
            <a:headEnd type="oval" len="lg" w="lg"/>
            <a:tailEnd type="none" len="sm" w="sm"/>
          </a:ln>
        </p:spPr>
      </p:sp>
      <p:grpSp>
        <p:nvGrpSpPr>
          <p:cNvPr name="Group 6" id="6"/>
          <p:cNvGrpSpPr/>
          <p:nvPr/>
        </p:nvGrpSpPr>
        <p:grpSpPr>
          <a:xfrm rot="0">
            <a:off x="2909633" y="1899637"/>
            <a:ext cx="4254714" cy="911260"/>
            <a:chOff x="0" y="0"/>
            <a:chExt cx="816599" cy="174896"/>
          </a:xfrm>
        </p:grpSpPr>
        <p:sp>
          <p:nvSpPr>
            <p:cNvPr name="Freeform 7" id="7"/>
            <p:cNvSpPr/>
            <p:nvPr/>
          </p:nvSpPr>
          <p:spPr>
            <a:xfrm flipH="false" flipV="false" rot="0">
              <a:off x="0" y="0"/>
              <a:ext cx="816599" cy="174896"/>
            </a:xfrm>
            <a:custGeom>
              <a:avLst/>
              <a:gdLst/>
              <a:ahLst/>
              <a:cxnLst/>
              <a:rect r="r" b="b" t="t" l="l"/>
              <a:pathLst>
                <a:path h="174896" w="816599">
                  <a:moveTo>
                    <a:pt x="20016" y="0"/>
                  </a:moveTo>
                  <a:lnTo>
                    <a:pt x="796584" y="0"/>
                  </a:lnTo>
                  <a:cubicBezTo>
                    <a:pt x="801892" y="0"/>
                    <a:pt x="806983" y="2109"/>
                    <a:pt x="810737" y="5862"/>
                  </a:cubicBezTo>
                  <a:cubicBezTo>
                    <a:pt x="814490" y="9616"/>
                    <a:pt x="816599" y="14707"/>
                    <a:pt x="816599" y="20016"/>
                  </a:cubicBezTo>
                  <a:lnTo>
                    <a:pt x="816599" y="154881"/>
                  </a:lnTo>
                  <a:cubicBezTo>
                    <a:pt x="816599" y="160189"/>
                    <a:pt x="814490" y="165280"/>
                    <a:pt x="810737" y="169034"/>
                  </a:cubicBezTo>
                  <a:cubicBezTo>
                    <a:pt x="806983" y="172788"/>
                    <a:pt x="801892" y="174896"/>
                    <a:pt x="796584" y="174896"/>
                  </a:cubicBezTo>
                  <a:lnTo>
                    <a:pt x="20016" y="174896"/>
                  </a:lnTo>
                  <a:cubicBezTo>
                    <a:pt x="14707" y="174896"/>
                    <a:pt x="9616" y="172788"/>
                    <a:pt x="5862" y="169034"/>
                  </a:cubicBezTo>
                  <a:cubicBezTo>
                    <a:pt x="2109" y="165280"/>
                    <a:pt x="0" y="160189"/>
                    <a:pt x="0" y="154881"/>
                  </a:cubicBezTo>
                  <a:lnTo>
                    <a:pt x="0" y="20016"/>
                  </a:lnTo>
                  <a:cubicBezTo>
                    <a:pt x="0" y="14707"/>
                    <a:pt x="2109" y="9616"/>
                    <a:pt x="5862" y="5862"/>
                  </a:cubicBezTo>
                  <a:cubicBezTo>
                    <a:pt x="9616" y="2109"/>
                    <a:pt x="14707" y="0"/>
                    <a:pt x="20016" y="0"/>
                  </a:cubicBezTo>
                  <a:close/>
                </a:path>
              </a:pathLst>
            </a:custGeom>
            <a:solidFill>
              <a:srgbClr val="000000">
                <a:alpha val="0"/>
              </a:srgbClr>
            </a:solidFill>
            <a:ln w="38100" cap="sq">
              <a:solidFill>
                <a:srgbClr val="F1F1F1"/>
              </a:solidFill>
              <a:prstDash val="solid"/>
              <a:miter/>
            </a:ln>
          </p:spPr>
        </p:sp>
        <p:sp>
          <p:nvSpPr>
            <p:cNvPr name="TextBox 8" id="8"/>
            <p:cNvSpPr txBox="true"/>
            <p:nvPr/>
          </p:nvSpPr>
          <p:spPr>
            <a:xfrm>
              <a:off x="0" y="-57150"/>
              <a:ext cx="816599" cy="232046"/>
            </a:xfrm>
            <a:prstGeom prst="rect">
              <a:avLst/>
            </a:prstGeom>
          </p:spPr>
          <p:txBody>
            <a:bodyPr anchor="ctr" rtlCol="false" tIns="95370" lIns="95370" bIns="95370" rIns="95370"/>
            <a:lstStyle/>
            <a:p>
              <a:pPr algn="ctr">
                <a:lnSpc>
                  <a:spcPts val="3040"/>
                </a:lnSpc>
              </a:pPr>
              <a:r>
                <a:rPr lang="en-US" sz="2533">
                  <a:solidFill>
                    <a:srgbClr val="FFFFFF"/>
                  </a:solidFill>
                  <a:latin typeface="Arial"/>
                </a:rPr>
                <a:t>TÓPICOS</a:t>
              </a:r>
            </a:p>
          </p:txBody>
        </p:sp>
      </p:grpSp>
      <p:sp>
        <p:nvSpPr>
          <p:cNvPr name="TextBox 9" id="9"/>
          <p:cNvSpPr txBox="true"/>
          <p:nvPr/>
        </p:nvSpPr>
        <p:spPr>
          <a:xfrm rot="0">
            <a:off x="1918938" y="3346616"/>
            <a:ext cx="13378517" cy="4554736"/>
          </a:xfrm>
          <a:prstGeom prst="rect">
            <a:avLst/>
          </a:prstGeom>
        </p:spPr>
        <p:txBody>
          <a:bodyPr anchor="t" rtlCol="false" tIns="0" lIns="0" bIns="0" rIns="0">
            <a:spAutoFit/>
          </a:bodyPr>
          <a:lstStyle/>
          <a:p>
            <a:pPr algn="l" marL="676937" indent="-338469" lvl="1">
              <a:lnSpc>
                <a:spcPts val="5173"/>
              </a:lnSpc>
              <a:buFont typeface="Arial"/>
              <a:buChar char="•"/>
            </a:pPr>
            <a:r>
              <a:rPr lang="en-US" sz="3135" spc="31">
                <a:solidFill>
                  <a:srgbClr val="FFFFFF"/>
                </a:solidFill>
                <a:latin typeface="Arial"/>
              </a:rPr>
              <a:t>Neste espaço, você pode incluir um sumário da sua apresentação.</a:t>
            </a:r>
          </a:p>
          <a:p>
            <a:pPr algn="l" marL="676937" indent="-338469" lvl="1">
              <a:lnSpc>
                <a:spcPts val="5173"/>
              </a:lnSpc>
              <a:buFont typeface="Arial"/>
              <a:buChar char="•"/>
            </a:pPr>
            <a:r>
              <a:rPr lang="en-US" sz="3135" spc="31">
                <a:solidFill>
                  <a:srgbClr val="FFFFFF"/>
                </a:solidFill>
                <a:latin typeface="Arial"/>
              </a:rPr>
              <a:t>Lorem ipsum Lorem ipsum Lorem ipsum Lorem ipsum Lorem ipsum Lorem ipsum</a:t>
            </a:r>
            <a:r>
              <a:rPr lang="en-US" sz="3135" spc="31">
                <a:solidFill>
                  <a:srgbClr val="FFFFFF"/>
                </a:solidFill>
                <a:latin typeface="Arial"/>
              </a:rPr>
              <a:t>.</a:t>
            </a:r>
          </a:p>
          <a:p>
            <a:pPr algn="l" marL="676937" indent="-338469" lvl="1">
              <a:lnSpc>
                <a:spcPts val="5173"/>
              </a:lnSpc>
              <a:buFont typeface="Arial"/>
              <a:buChar char="•"/>
            </a:pPr>
            <a:r>
              <a:rPr lang="en-US" sz="3135" spc="31">
                <a:solidFill>
                  <a:srgbClr val="FFFFFF"/>
                </a:solidFill>
                <a:latin typeface="Arial"/>
              </a:rPr>
              <a:t>Lorem ipsum Lorem ipsum Lorem ipsum Lorem ipsum Lorem ipsum Lorem ipsum</a:t>
            </a:r>
            <a:r>
              <a:rPr lang="en-US" sz="3135" spc="31">
                <a:solidFill>
                  <a:srgbClr val="FFFFFF"/>
                </a:solidFill>
                <a:latin typeface="Arial"/>
              </a:rPr>
              <a:t>.</a:t>
            </a:r>
          </a:p>
          <a:p>
            <a:pPr algn="l" marL="676937" indent="-338469" lvl="1">
              <a:lnSpc>
                <a:spcPts val="5173"/>
              </a:lnSpc>
              <a:buFont typeface="Arial"/>
              <a:buChar char="•"/>
            </a:pPr>
            <a:r>
              <a:rPr lang="en-US" sz="3135" spc="31">
                <a:solidFill>
                  <a:srgbClr val="FFFFFF"/>
                </a:solidFill>
                <a:latin typeface="Arial"/>
              </a:rPr>
              <a:t>Lorem ipsum Lorem ipsum Lorem ipsum Lorem ipsum Lorem ipsum Lorem ipsum</a:t>
            </a:r>
          </a:p>
        </p:txBody>
      </p:sp>
      <p:grpSp>
        <p:nvGrpSpPr>
          <p:cNvPr name="Group 10" id="10"/>
          <p:cNvGrpSpPr/>
          <p:nvPr/>
        </p:nvGrpSpPr>
        <p:grpSpPr>
          <a:xfrm rot="0">
            <a:off x="13378868" y="627276"/>
            <a:ext cx="4909132" cy="1639392"/>
            <a:chOff x="0" y="0"/>
            <a:chExt cx="6545509" cy="2185855"/>
          </a:xfrm>
        </p:grpSpPr>
        <p:sp>
          <p:nvSpPr>
            <p:cNvPr name="Freeform 11" id="11"/>
            <p:cNvSpPr/>
            <p:nvPr/>
          </p:nvSpPr>
          <p:spPr>
            <a:xfrm flipH="false" flipV="false" rot="0">
              <a:off x="0" y="0"/>
              <a:ext cx="2185855" cy="2185855"/>
            </a:xfrm>
            <a:custGeom>
              <a:avLst/>
              <a:gdLst/>
              <a:ahLst/>
              <a:cxnLst/>
              <a:rect r="r" b="b" t="t" l="l"/>
              <a:pathLst>
                <a:path h="2185855" w="2185855">
                  <a:moveTo>
                    <a:pt x="0" y="0"/>
                  </a:moveTo>
                  <a:lnTo>
                    <a:pt x="2185855" y="0"/>
                  </a:lnTo>
                  <a:lnTo>
                    <a:pt x="2185855" y="2185855"/>
                  </a:lnTo>
                  <a:lnTo>
                    <a:pt x="0" y="2185855"/>
                  </a:lnTo>
                  <a:lnTo>
                    <a:pt x="0" y="0"/>
                  </a:lnTo>
                  <a:close/>
                </a:path>
              </a:pathLst>
            </a:custGeom>
            <a:blipFill>
              <a:blip r:embed="rId5"/>
              <a:stretch>
                <a:fillRect l="0" t="0" r="0" b="0"/>
              </a:stretch>
            </a:blipFill>
          </p:spPr>
        </p:sp>
        <p:sp>
          <p:nvSpPr>
            <p:cNvPr name="TextBox 12" id="12"/>
            <p:cNvSpPr txBox="true"/>
            <p:nvPr/>
          </p:nvSpPr>
          <p:spPr>
            <a:xfrm rot="0">
              <a:off x="2258633" y="87842"/>
              <a:ext cx="4286876" cy="1971910"/>
            </a:xfrm>
            <a:prstGeom prst="rect">
              <a:avLst/>
            </a:prstGeom>
          </p:spPr>
          <p:txBody>
            <a:bodyPr anchor="t" rtlCol="false" tIns="0" lIns="0" bIns="0" rIns="0">
              <a:spAutoFit/>
            </a:bodyPr>
            <a:lstStyle/>
            <a:p>
              <a:pPr algn="l">
                <a:lnSpc>
                  <a:spcPts val="2863"/>
                </a:lnSpc>
              </a:pPr>
              <a:r>
                <a:rPr lang="en-US" sz="2309" spc="99">
                  <a:solidFill>
                    <a:srgbClr val="F1F1F1"/>
                  </a:solidFill>
                  <a:latin typeface="Arial"/>
                </a:rPr>
                <a:t>VIII </a:t>
              </a:r>
            </a:p>
            <a:p>
              <a:pPr algn="l">
                <a:lnSpc>
                  <a:spcPts val="2863"/>
                </a:lnSpc>
              </a:pPr>
              <a:r>
                <a:rPr lang="en-US" sz="2309" spc="99">
                  <a:solidFill>
                    <a:srgbClr val="F1F1F1"/>
                  </a:solidFill>
                  <a:latin typeface="Arial"/>
                </a:rPr>
                <a:t>MEDIA ETHICS CONFERENCE</a:t>
              </a:r>
            </a:p>
            <a:p>
              <a:pPr algn="l">
                <a:lnSpc>
                  <a:spcPts val="2863"/>
                </a:lnSpc>
              </a:pPr>
              <a:r>
                <a:rPr lang="en-US" sz="2309" spc="99">
                  <a:solidFill>
                    <a:srgbClr val="F1F1F1"/>
                  </a:solidFill>
                  <a:latin typeface="Arial"/>
                </a:rPr>
                <a:t>COIMBRA 2024</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1398199" y="-227607"/>
            <a:ext cx="1597394" cy="864007"/>
          </a:xfrm>
          <a:custGeom>
            <a:avLst/>
            <a:gdLst/>
            <a:ahLst/>
            <a:cxnLst/>
            <a:rect r="r" b="b" t="t" l="l"/>
            <a:pathLst>
              <a:path h="864007" w="1597394">
                <a:moveTo>
                  <a:pt x="0" y="0"/>
                </a:moveTo>
                <a:lnTo>
                  <a:pt x="1597394" y="0"/>
                </a:lnTo>
                <a:lnTo>
                  <a:pt x="1597394" y="864007"/>
                </a:lnTo>
                <a:lnTo>
                  <a:pt x="0" y="864007"/>
                </a:lnTo>
                <a:lnTo>
                  <a:pt x="0" y="0"/>
                </a:lnTo>
                <a:close/>
              </a:path>
            </a:pathLst>
          </a:custGeom>
          <a:blipFill>
            <a:blip r:embed="rId3">
              <a:extLst>
                <a:ext uri="{96DAC541-7B7A-43D3-8B79-37D633B846F1}">
                  <asvg:svgBlip xmlns:asvg="http://schemas.microsoft.com/office/drawing/2016/SVG/main" r:embed="rId4"/>
                </a:ext>
              </a:extLst>
            </a:blip>
            <a:stretch>
              <a:fillRect l="-19000" t="0" r="-23999" b="-45079"/>
            </a:stretch>
          </a:blipFill>
        </p:spPr>
      </p:sp>
      <p:sp>
        <p:nvSpPr>
          <p:cNvPr name="AutoShape 4" id="4"/>
          <p:cNvSpPr/>
          <p:nvPr/>
        </p:nvSpPr>
        <p:spPr>
          <a:xfrm>
            <a:off x="5927802" y="8671786"/>
            <a:ext cx="6432396" cy="0"/>
          </a:xfrm>
          <a:prstGeom prst="line">
            <a:avLst/>
          </a:prstGeom>
          <a:ln cap="rnd" w="38100">
            <a:solidFill>
              <a:srgbClr val="FFFFFF"/>
            </a:solidFill>
            <a:prstDash val="solid"/>
            <a:headEnd type="oval" len="lg" w="lg"/>
            <a:tailEnd type="oval" len="lg" w="lg"/>
          </a:ln>
        </p:spPr>
      </p:sp>
      <p:grpSp>
        <p:nvGrpSpPr>
          <p:cNvPr name="Group 5" id="5"/>
          <p:cNvGrpSpPr/>
          <p:nvPr/>
        </p:nvGrpSpPr>
        <p:grpSpPr>
          <a:xfrm rot="0">
            <a:off x="8341700" y="-651587"/>
            <a:ext cx="1604599" cy="2221154"/>
            <a:chOff x="0" y="0"/>
            <a:chExt cx="422610" cy="584995"/>
          </a:xfrm>
        </p:grpSpPr>
        <p:sp>
          <p:nvSpPr>
            <p:cNvPr name="Freeform 6" id="6"/>
            <p:cNvSpPr/>
            <p:nvPr/>
          </p:nvSpPr>
          <p:spPr>
            <a:xfrm flipH="false" flipV="false" rot="0">
              <a:off x="0" y="0"/>
              <a:ext cx="422610" cy="584995"/>
            </a:xfrm>
            <a:custGeom>
              <a:avLst/>
              <a:gdLst/>
              <a:ahLst/>
              <a:cxnLst/>
              <a:rect r="r" b="b" t="t" l="l"/>
              <a:pathLst>
                <a:path h="584995" w="422610">
                  <a:moveTo>
                    <a:pt x="77197" y="0"/>
                  </a:moveTo>
                  <a:lnTo>
                    <a:pt x="345413" y="0"/>
                  </a:lnTo>
                  <a:cubicBezTo>
                    <a:pt x="365887" y="0"/>
                    <a:pt x="385523" y="8133"/>
                    <a:pt x="400000" y="22611"/>
                  </a:cubicBezTo>
                  <a:cubicBezTo>
                    <a:pt x="414477" y="37088"/>
                    <a:pt x="422610" y="56723"/>
                    <a:pt x="422610" y="77197"/>
                  </a:cubicBezTo>
                  <a:lnTo>
                    <a:pt x="422610" y="507798"/>
                  </a:lnTo>
                  <a:cubicBezTo>
                    <a:pt x="422610" y="528272"/>
                    <a:pt x="414477" y="547907"/>
                    <a:pt x="400000" y="562385"/>
                  </a:cubicBezTo>
                  <a:cubicBezTo>
                    <a:pt x="385523" y="576862"/>
                    <a:pt x="365887" y="584995"/>
                    <a:pt x="345413" y="584995"/>
                  </a:cubicBezTo>
                  <a:lnTo>
                    <a:pt x="77197" y="584995"/>
                  </a:lnTo>
                  <a:cubicBezTo>
                    <a:pt x="56723" y="584995"/>
                    <a:pt x="37088" y="576862"/>
                    <a:pt x="22611" y="562385"/>
                  </a:cubicBezTo>
                  <a:cubicBezTo>
                    <a:pt x="8133" y="547907"/>
                    <a:pt x="0" y="528272"/>
                    <a:pt x="0" y="507798"/>
                  </a:cubicBezTo>
                  <a:lnTo>
                    <a:pt x="0" y="77197"/>
                  </a:lnTo>
                  <a:cubicBezTo>
                    <a:pt x="0" y="56723"/>
                    <a:pt x="8133" y="37088"/>
                    <a:pt x="22611" y="22611"/>
                  </a:cubicBezTo>
                  <a:cubicBezTo>
                    <a:pt x="37088" y="8133"/>
                    <a:pt x="56723" y="0"/>
                    <a:pt x="77197" y="0"/>
                  </a:cubicBezTo>
                  <a:close/>
                </a:path>
              </a:pathLst>
            </a:custGeom>
            <a:solidFill>
              <a:srgbClr val="000000">
                <a:alpha val="0"/>
              </a:srgbClr>
            </a:solidFill>
            <a:ln w="47625" cap="sq">
              <a:solidFill>
                <a:srgbClr val="FFFFFF"/>
              </a:solidFill>
              <a:prstDash val="solid"/>
              <a:miter/>
            </a:ln>
          </p:spPr>
        </p:sp>
        <p:sp>
          <p:nvSpPr>
            <p:cNvPr name="TextBox 7" id="7"/>
            <p:cNvSpPr txBox="true"/>
            <p:nvPr/>
          </p:nvSpPr>
          <p:spPr>
            <a:xfrm>
              <a:off x="0" y="0"/>
              <a:ext cx="422610" cy="584995"/>
            </a:xfrm>
            <a:prstGeom prst="rect">
              <a:avLst/>
            </a:prstGeom>
          </p:spPr>
          <p:txBody>
            <a:bodyPr anchor="b" rtlCol="false" tIns="139700" lIns="139700" bIns="139700" rIns="139700"/>
            <a:lstStyle/>
            <a:p>
              <a:pPr algn="ctr">
                <a:lnSpc>
                  <a:spcPts val="5080"/>
                </a:lnSpc>
              </a:pPr>
              <a:r>
                <a:rPr lang="en-US" sz="4233">
                  <a:solidFill>
                    <a:srgbClr val="FFFFFF"/>
                  </a:solidFill>
                  <a:latin typeface="Nunito Sans"/>
                </a:rPr>
                <a:t>1</a:t>
              </a:r>
            </a:p>
          </p:txBody>
        </p:sp>
      </p:grpSp>
      <p:sp>
        <p:nvSpPr>
          <p:cNvPr name="TextBox 8" id="8"/>
          <p:cNvSpPr txBox="true"/>
          <p:nvPr/>
        </p:nvSpPr>
        <p:spPr>
          <a:xfrm rot="0">
            <a:off x="952824" y="4410075"/>
            <a:ext cx="16382352" cy="3814197"/>
          </a:xfrm>
          <a:prstGeom prst="rect">
            <a:avLst/>
          </a:prstGeom>
        </p:spPr>
        <p:txBody>
          <a:bodyPr anchor="t" rtlCol="false" tIns="0" lIns="0" bIns="0" rIns="0">
            <a:spAutoFit/>
          </a:bodyPr>
          <a:lstStyle/>
          <a:p>
            <a:pPr algn="ctr">
              <a:lnSpc>
                <a:spcPts val="4278"/>
              </a:lnSpc>
            </a:pPr>
            <a:r>
              <a:rPr lang="en-US" sz="2593" spc="25">
                <a:solidFill>
                  <a:srgbClr val="FFFFFF"/>
                </a:solidFill>
                <a:latin typeface="Arial"/>
              </a:rPr>
              <a:t>Lorem ipsum Lorem ipsum Lorem ipsum Lorem ipsum Lorem ipsum Lorem ipsum Lorem ipsum Lorem ipsum Lorem ipsum Lorem ipsum Lorem ipsum Lorem ipsum Lorem ipsum Lorem ipsum Lorem ipsum.</a:t>
            </a:r>
          </a:p>
          <a:p>
            <a:pPr algn="ctr">
              <a:lnSpc>
                <a:spcPts val="4278"/>
              </a:lnSpc>
            </a:pPr>
          </a:p>
          <a:p>
            <a:pPr algn="ctr">
              <a:lnSpc>
                <a:spcPts val="4278"/>
              </a:lnSpc>
            </a:pPr>
            <a:r>
              <a:rPr lang="en-US" sz="2593" spc="25">
                <a:solidFill>
                  <a:srgbClr val="FFFFFF"/>
                </a:solidFill>
                <a:latin typeface="Arial"/>
              </a:rPr>
              <a:t>Lorem ipsum Lorem ipsum Lorem ipsum Lorem ipsum Lorem ipsum Lorem ipsum Lorem ipsum Lorem ipsum Lorem ipsum Lorem ipsum Lorem ipsum Lorem ipsum Lorem ipsum Lorem ipsum Lorem ipsum</a:t>
            </a:r>
            <a:r>
              <a:rPr lang="en-US" sz="2593" spc="25">
                <a:solidFill>
                  <a:srgbClr val="FFFFFF"/>
                </a:solidFill>
                <a:latin typeface="Arial"/>
              </a:rPr>
              <a:t>. Lorem ipsum Lorem ipsum Lorem ipsum Lorem ipsum Lorem ipsum Lorem ipsum Lorem ipsum Lorem ipsum Lorem ipsum Lorem ipsum Lorem ipsum Lorem ipsum Lorem ipsum Lorem ipsum Lorem ipsum.</a:t>
            </a:r>
          </a:p>
        </p:txBody>
      </p:sp>
      <p:grpSp>
        <p:nvGrpSpPr>
          <p:cNvPr name="Group 9" id="9"/>
          <p:cNvGrpSpPr/>
          <p:nvPr/>
        </p:nvGrpSpPr>
        <p:grpSpPr>
          <a:xfrm rot="0">
            <a:off x="13378868" y="627276"/>
            <a:ext cx="4909132" cy="1639392"/>
            <a:chOff x="0" y="0"/>
            <a:chExt cx="6545509" cy="2185855"/>
          </a:xfrm>
        </p:grpSpPr>
        <p:sp>
          <p:nvSpPr>
            <p:cNvPr name="Freeform 10" id="10"/>
            <p:cNvSpPr/>
            <p:nvPr/>
          </p:nvSpPr>
          <p:spPr>
            <a:xfrm flipH="false" flipV="false" rot="0">
              <a:off x="0" y="0"/>
              <a:ext cx="2185855" cy="2185855"/>
            </a:xfrm>
            <a:custGeom>
              <a:avLst/>
              <a:gdLst/>
              <a:ahLst/>
              <a:cxnLst/>
              <a:rect r="r" b="b" t="t" l="l"/>
              <a:pathLst>
                <a:path h="2185855" w="2185855">
                  <a:moveTo>
                    <a:pt x="0" y="0"/>
                  </a:moveTo>
                  <a:lnTo>
                    <a:pt x="2185855" y="0"/>
                  </a:lnTo>
                  <a:lnTo>
                    <a:pt x="2185855" y="2185855"/>
                  </a:lnTo>
                  <a:lnTo>
                    <a:pt x="0" y="2185855"/>
                  </a:lnTo>
                  <a:lnTo>
                    <a:pt x="0" y="0"/>
                  </a:lnTo>
                  <a:close/>
                </a:path>
              </a:pathLst>
            </a:custGeom>
            <a:blipFill>
              <a:blip r:embed="rId5"/>
              <a:stretch>
                <a:fillRect l="0" t="0" r="0" b="0"/>
              </a:stretch>
            </a:blipFill>
          </p:spPr>
        </p:sp>
        <p:sp>
          <p:nvSpPr>
            <p:cNvPr name="TextBox 11" id="11"/>
            <p:cNvSpPr txBox="true"/>
            <p:nvPr/>
          </p:nvSpPr>
          <p:spPr>
            <a:xfrm rot="0">
              <a:off x="2258633" y="87842"/>
              <a:ext cx="4286876" cy="1971910"/>
            </a:xfrm>
            <a:prstGeom prst="rect">
              <a:avLst/>
            </a:prstGeom>
          </p:spPr>
          <p:txBody>
            <a:bodyPr anchor="t" rtlCol="false" tIns="0" lIns="0" bIns="0" rIns="0">
              <a:spAutoFit/>
            </a:bodyPr>
            <a:lstStyle/>
            <a:p>
              <a:pPr algn="l">
                <a:lnSpc>
                  <a:spcPts val="2863"/>
                </a:lnSpc>
              </a:pPr>
              <a:r>
                <a:rPr lang="en-US" sz="2309" spc="99">
                  <a:solidFill>
                    <a:srgbClr val="F1F1F1"/>
                  </a:solidFill>
                  <a:latin typeface="Arial"/>
                </a:rPr>
                <a:t>VIII </a:t>
              </a:r>
            </a:p>
            <a:p>
              <a:pPr algn="l">
                <a:lnSpc>
                  <a:spcPts val="2863"/>
                </a:lnSpc>
              </a:pPr>
              <a:r>
                <a:rPr lang="en-US" sz="2309" spc="99">
                  <a:solidFill>
                    <a:srgbClr val="F1F1F1"/>
                  </a:solidFill>
                  <a:latin typeface="Arial"/>
                </a:rPr>
                <a:t>MEDIA ETHICS CONFERENCE</a:t>
              </a:r>
            </a:p>
            <a:p>
              <a:pPr algn="l">
                <a:lnSpc>
                  <a:spcPts val="2863"/>
                </a:lnSpc>
              </a:pPr>
              <a:r>
                <a:rPr lang="en-US" sz="2309" spc="99">
                  <a:solidFill>
                    <a:srgbClr val="F1F1F1"/>
                  </a:solidFill>
                  <a:latin typeface="Arial"/>
                </a:rPr>
                <a:t>COIMBRA 2024</a:t>
              </a:r>
            </a:p>
          </p:txBody>
        </p:sp>
      </p:grpSp>
      <p:grpSp>
        <p:nvGrpSpPr>
          <p:cNvPr name="Group 12" id="12"/>
          <p:cNvGrpSpPr/>
          <p:nvPr/>
        </p:nvGrpSpPr>
        <p:grpSpPr>
          <a:xfrm rot="0">
            <a:off x="6940410" y="2469820"/>
            <a:ext cx="4407181" cy="1201927"/>
            <a:chOff x="0" y="0"/>
            <a:chExt cx="737687" cy="201182"/>
          </a:xfrm>
        </p:grpSpPr>
        <p:sp>
          <p:nvSpPr>
            <p:cNvPr name="Freeform 13" id="13"/>
            <p:cNvSpPr/>
            <p:nvPr/>
          </p:nvSpPr>
          <p:spPr>
            <a:xfrm flipH="false" flipV="false" rot="0">
              <a:off x="0" y="0"/>
              <a:ext cx="737687" cy="201182"/>
            </a:xfrm>
            <a:custGeom>
              <a:avLst/>
              <a:gdLst/>
              <a:ahLst/>
              <a:cxnLst/>
              <a:rect r="r" b="b" t="t" l="l"/>
              <a:pathLst>
                <a:path h="201182" w="737687">
                  <a:moveTo>
                    <a:pt x="19323" y="0"/>
                  </a:moveTo>
                  <a:lnTo>
                    <a:pt x="718363" y="0"/>
                  </a:lnTo>
                  <a:cubicBezTo>
                    <a:pt x="723488" y="0"/>
                    <a:pt x="728403" y="2036"/>
                    <a:pt x="732027" y="5660"/>
                  </a:cubicBezTo>
                  <a:cubicBezTo>
                    <a:pt x="735651" y="9283"/>
                    <a:pt x="737687" y="14198"/>
                    <a:pt x="737687" y="19323"/>
                  </a:cubicBezTo>
                  <a:lnTo>
                    <a:pt x="737687" y="181859"/>
                  </a:lnTo>
                  <a:cubicBezTo>
                    <a:pt x="737687" y="186984"/>
                    <a:pt x="735651" y="191899"/>
                    <a:pt x="732027" y="195522"/>
                  </a:cubicBezTo>
                  <a:cubicBezTo>
                    <a:pt x="728403" y="199146"/>
                    <a:pt x="723488" y="201182"/>
                    <a:pt x="718363" y="201182"/>
                  </a:cubicBezTo>
                  <a:lnTo>
                    <a:pt x="19323" y="201182"/>
                  </a:lnTo>
                  <a:cubicBezTo>
                    <a:pt x="14198" y="201182"/>
                    <a:pt x="9283" y="199146"/>
                    <a:pt x="5660" y="195522"/>
                  </a:cubicBezTo>
                  <a:cubicBezTo>
                    <a:pt x="2036" y="191899"/>
                    <a:pt x="0" y="186984"/>
                    <a:pt x="0" y="181859"/>
                  </a:cubicBezTo>
                  <a:lnTo>
                    <a:pt x="0" y="19323"/>
                  </a:lnTo>
                  <a:cubicBezTo>
                    <a:pt x="0" y="14198"/>
                    <a:pt x="2036" y="9283"/>
                    <a:pt x="5660" y="5660"/>
                  </a:cubicBezTo>
                  <a:cubicBezTo>
                    <a:pt x="9283" y="2036"/>
                    <a:pt x="14198" y="0"/>
                    <a:pt x="19323" y="0"/>
                  </a:cubicBezTo>
                  <a:close/>
                </a:path>
              </a:pathLst>
            </a:custGeom>
            <a:solidFill>
              <a:srgbClr val="000000">
                <a:alpha val="0"/>
              </a:srgbClr>
            </a:solidFill>
            <a:ln w="38100" cap="sq">
              <a:solidFill>
                <a:srgbClr val="F1F1F1"/>
              </a:solidFill>
              <a:prstDash val="solid"/>
              <a:miter/>
            </a:ln>
          </p:spPr>
        </p:sp>
        <p:sp>
          <p:nvSpPr>
            <p:cNvPr name="TextBox 14" id="14"/>
            <p:cNvSpPr txBox="true"/>
            <p:nvPr/>
          </p:nvSpPr>
          <p:spPr>
            <a:xfrm>
              <a:off x="0" y="-57150"/>
              <a:ext cx="737687" cy="258332"/>
            </a:xfrm>
            <a:prstGeom prst="rect">
              <a:avLst/>
            </a:prstGeom>
          </p:spPr>
          <p:txBody>
            <a:bodyPr anchor="ctr" rtlCol="false" tIns="95370" lIns="95370" bIns="95370" rIns="95370"/>
            <a:lstStyle/>
            <a:p>
              <a:pPr algn="ctr">
                <a:lnSpc>
                  <a:spcPts val="3040"/>
                </a:lnSpc>
              </a:pPr>
              <a:r>
                <a:rPr lang="en-US" sz="2533">
                  <a:solidFill>
                    <a:srgbClr val="FFFFFF"/>
                  </a:solidFill>
                  <a:latin typeface="Arial Bold"/>
                </a:rPr>
                <a:t>TÍTULO</a:t>
              </a: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15877663" y="9646065"/>
            <a:ext cx="1597394" cy="864007"/>
          </a:xfrm>
          <a:custGeom>
            <a:avLst/>
            <a:gdLst/>
            <a:ahLst/>
            <a:cxnLst/>
            <a:rect r="r" b="b" t="t" l="l"/>
            <a:pathLst>
              <a:path h="864007" w="1597394">
                <a:moveTo>
                  <a:pt x="0" y="0"/>
                </a:moveTo>
                <a:lnTo>
                  <a:pt x="1597394" y="0"/>
                </a:lnTo>
                <a:lnTo>
                  <a:pt x="1597394" y="864007"/>
                </a:lnTo>
                <a:lnTo>
                  <a:pt x="0" y="864007"/>
                </a:lnTo>
                <a:lnTo>
                  <a:pt x="0" y="0"/>
                </a:lnTo>
                <a:close/>
              </a:path>
            </a:pathLst>
          </a:custGeom>
          <a:blipFill>
            <a:blip r:embed="rId3">
              <a:extLst>
                <a:ext uri="{96DAC541-7B7A-43D3-8B79-37D633B846F1}">
                  <asvg:svgBlip xmlns:asvg="http://schemas.microsoft.com/office/drawing/2016/SVG/main" r:embed="rId4"/>
                </a:ext>
              </a:extLst>
            </a:blip>
            <a:stretch>
              <a:fillRect l="-19000" t="0" r="-23999" b="-45079"/>
            </a:stretch>
          </a:blipFill>
        </p:spPr>
      </p:sp>
      <p:pic>
        <p:nvPicPr>
          <p:cNvPr name="Picture 4" id="4">
            <a:hlinkClick action="ppaction://media"/>
          </p:cNvPr>
          <p:cNvPicPr>
            <a:picLocks noChangeAspect="true"/>
          </p:cNvPicPr>
          <p:nvPr>
            <a:videoFile r:link="rId6"/>
            <p:extLst>
              <p:ext uri="{DAA4B4D4-6D71-4841-9C94-3DE7FCFB9230}">
                <p14:media xmlns:p14="http://schemas.microsoft.com/office/powerpoint/2010/main" r:embed="rId7"/>
              </p:ext>
            </p:extLst>
          </p:nvPr>
        </p:nvPicPr>
        <p:blipFill>
          <a:blip r:embed="rId5"/>
          <a:srcRect l="43814" t="3720" r="15105" b="0"/>
          <a:stretch>
            <a:fillRect/>
          </a:stretch>
        </p:blipFill>
        <p:spPr>
          <a:xfrm flipH="false" flipV="false" rot="0">
            <a:off x="0" y="0"/>
            <a:ext cx="7777368" cy="10287000"/>
          </a:xfrm>
          <a:prstGeom prst="rect">
            <a:avLst/>
          </a:prstGeom>
        </p:spPr>
      </p:pic>
      <p:grpSp>
        <p:nvGrpSpPr>
          <p:cNvPr name="Group 5" id="5"/>
          <p:cNvGrpSpPr/>
          <p:nvPr/>
        </p:nvGrpSpPr>
        <p:grpSpPr>
          <a:xfrm rot="0">
            <a:off x="8691403" y="3228481"/>
            <a:ext cx="4407181" cy="1201927"/>
            <a:chOff x="0" y="0"/>
            <a:chExt cx="737687" cy="201182"/>
          </a:xfrm>
        </p:grpSpPr>
        <p:sp>
          <p:nvSpPr>
            <p:cNvPr name="Freeform 6" id="6"/>
            <p:cNvSpPr/>
            <p:nvPr/>
          </p:nvSpPr>
          <p:spPr>
            <a:xfrm flipH="false" flipV="false" rot="0">
              <a:off x="0" y="0"/>
              <a:ext cx="737687" cy="201182"/>
            </a:xfrm>
            <a:custGeom>
              <a:avLst/>
              <a:gdLst/>
              <a:ahLst/>
              <a:cxnLst/>
              <a:rect r="r" b="b" t="t" l="l"/>
              <a:pathLst>
                <a:path h="201182" w="737687">
                  <a:moveTo>
                    <a:pt x="19323" y="0"/>
                  </a:moveTo>
                  <a:lnTo>
                    <a:pt x="718363" y="0"/>
                  </a:lnTo>
                  <a:cubicBezTo>
                    <a:pt x="723488" y="0"/>
                    <a:pt x="728403" y="2036"/>
                    <a:pt x="732027" y="5660"/>
                  </a:cubicBezTo>
                  <a:cubicBezTo>
                    <a:pt x="735651" y="9283"/>
                    <a:pt x="737687" y="14198"/>
                    <a:pt x="737687" y="19323"/>
                  </a:cubicBezTo>
                  <a:lnTo>
                    <a:pt x="737687" y="181859"/>
                  </a:lnTo>
                  <a:cubicBezTo>
                    <a:pt x="737687" y="186984"/>
                    <a:pt x="735651" y="191899"/>
                    <a:pt x="732027" y="195522"/>
                  </a:cubicBezTo>
                  <a:cubicBezTo>
                    <a:pt x="728403" y="199146"/>
                    <a:pt x="723488" y="201182"/>
                    <a:pt x="718363" y="201182"/>
                  </a:cubicBezTo>
                  <a:lnTo>
                    <a:pt x="19323" y="201182"/>
                  </a:lnTo>
                  <a:cubicBezTo>
                    <a:pt x="14198" y="201182"/>
                    <a:pt x="9283" y="199146"/>
                    <a:pt x="5660" y="195522"/>
                  </a:cubicBezTo>
                  <a:cubicBezTo>
                    <a:pt x="2036" y="191899"/>
                    <a:pt x="0" y="186984"/>
                    <a:pt x="0" y="181859"/>
                  </a:cubicBezTo>
                  <a:lnTo>
                    <a:pt x="0" y="19323"/>
                  </a:lnTo>
                  <a:cubicBezTo>
                    <a:pt x="0" y="14198"/>
                    <a:pt x="2036" y="9283"/>
                    <a:pt x="5660" y="5660"/>
                  </a:cubicBezTo>
                  <a:cubicBezTo>
                    <a:pt x="9283" y="2036"/>
                    <a:pt x="14198" y="0"/>
                    <a:pt x="19323" y="0"/>
                  </a:cubicBezTo>
                  <a:close/>
                </a:path>
              </a:pathLst>
            </a:custGeom>
            <a:solidFill>
              <a:srgbClr val="000000">
                <a:alpha val="0"/>
              </a:srgbClr>
            </a:solidFill>
            <a:ln w="38100" cap="sq">
              <a:solidFill>
                <a:srgbClr val="F1F1F1"/>
              </a:solidFill>
              <a:prstDash val="solid"/>
              <a:miter/>
            </a:ln>
          </p:spPr>
        </p:sp>
        <p:sp>
          <p:nvSpPr>
            <p:cNvPr name="TextBox 7" id="7"/>
            <p:cNvSpPr txBox="true"/>
            <p:nvPr/>
          </p:nvSpPr>
          <p:spPr>
            <a:xfrm>
              <a:off x="0" y="-57150"/>
              <a:ext cx="737687" cy="258332"/>
            </a:xfrm>
            <a:prstGeom prst="rect">
              <a:avLst/>
            </a:prstGeom>
          </p:spPr>
          <p:txBody>
            <a:bodyPr anchor="ctr" rtlCol="false" tIns="95370" lIns="95370" bIns="95370" rIns="95370"/>
            <a:lstStyle/>
            <a:p>
              <a:pPr algn="ctr">
                <a:lnSpc>
                  <a:spcPts val="3040"/>
                </a:lnSpc>
              </a:pPr>
              <a:r>
                <a:rPr lang="en-US" sz="2533">
                  <a:solidFill>
                    <a:srgbClr val="FFFFFF"/>
                  </a:solidFill>
                  <a:latin typeface="Arial"/>
                </a:rPr>
                <a:t>TÍTULO</a:t>
              </a:r>
            </a:p>
          </p:txBody>
        </p:sp>
      </p:grpSp>
      <p:sp>
        <p:nvSpPr>
          <p:cNvPr name="Freeform 8" id="8"/>
          <p:cNvSpPr/>
          <p:nvPr/>
        </p:nvSpPr>
        <p:spPr>
          <a:xfrm flipH="false" flipV="false" rot="0">
            <a:off x="12651625" y="2966235"/>
            <a:ext cx="863210" cy="863210"/>
          </a:xfrm>
          <a:custGeom>
            <a:avLst/>
            <a:gdLst/>
            <a:ahLst/>
            <a:cxnLst/>
            <a:rect r="r" b="b" t="t" l="l"/>
            <a:pathLst>
              <a:path h="863210" w="863210">
                <a:moveTo>
                  <a:pt x="0" y="0"/>
                </a:moveTo>
                <a:lnTo>
                  <a:pt x="863210" y="0"/>
                </a:lnTo>
                <a:lnTo>
                  <a:pt x="863210" y="863210"/>
                </a:lnTo>
                <a:lnTo>
                  <a:pt x="0" y="86321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9" id="9"/>
          <p:cNvSpPr txBox="true"/>
          <p:nvPr/>
        </p:nvSpPr>
        <p:spPr>
          <a:xfrm rot="0">
            <a:off x="8691403" y="4843381"/>
            <a:ext cx="8783653" cy="4876686"/>
          </a:xfrm>
          <a:prstGeom prst="rect">
            <a:avLst/>
          </a:prstGeom>
        </p:spPr>
        <p:txBody>
          <a:bodyPr anchor="t" rtlCol="false" tIns="0" lIns="0" bIns="0" rIns="0">
            <a:spAutoFit/>
          </a:bodyPr>
          <a:lstStyle/>
          <a:p>
            <a:pPr algn="l">
              <a:lnSpc>
                <a:spcPts val="3853"/>
              </a:lnSpc>
            </a:pPr>
            <a:r>
              <a:rPr lang="en-US" sz="2335" spc="23">
                <a:solidFill>
                  <a:srgbClr val="FFFFFF"/>
                </a:solidFill>
                <a:latin typeface="Arial"/>
              </a:rPr>
              <a:t>Neste modelo de tela, há uma imagem na lateral direita (foto ou vídeo). Caso você não tenha imagens para apresentar, busque outras opções de modelos de telas a seguir. Caso decisa exibir um vídeo, salve o documento em uma pasta junto com a apresentação.</a:t>
            </a:r>
          </a:p>
          <a:p>
            <a:pPr algn="l">
              <a:lnSpc>
                <a:spcPts val="3853"/>
              </a:lnSpc>
            </a:pPr>
          </a:p>
          <a:p>
            <a:pPr algn="l">
              <a:lnSpc>
                <a:spcPts val="3853"/>
              </a:lnSpc>
            </a:pPr>
            <a:r>
              <a:rPr lang="en-US" sz="2335" spc="23">
                <a:solidFill>
                  <a:srgbClr val="FFFFFF"/>
                </a:solidFill>
                <a:latin typeface="Arial"/>
              </a:rPr>
              <a:t>Lorem ipsum Lorem ipsum Lorem ipsum Lorem ipsum Lorem ipsum Lorem ipsum Lorem ipsum Lorem ipsum Lorem ipsum Lorem ipsum Lorem ipsum Lorem ipsum Lorem ipsum Lorem ipsum Lorem ipsum.</a:t>
            </a:r>
          </a:p>
        </p:txBody>
      </p:sp>
      <p:grpSp>
        <p:nvGrpSpPr>
          <p:cNvPr name="Group 10" id="10"/>
          <p:cNvGrpSpPr/>
          <p:nvPr/>
        </p:nvGrpSpPr>
        <p:grpSpPr>
          <a:xfrm rot="0">
            <a:off x="13378868" y="627276"/>
            <a:ext cx="4909132" cy="1639392"/>
            <a:chOff x="0" y="0"/>
            <a:chExt cx="6545509" cy="2185855"/>
          </a:xfrm>
        </p:grpSpPr>
        <p:sp>
          <p:nvSpPr>
            <p:cNvPr name="Freeform 11" id="11"/>
            <p:cNvSpPr/>
            <p:nvPr/>
          </p:nvSpPr>
          <p:spPr>
            <a:xfrm flipH="false" flipV="false" rot="0">
              <a:off x="0" y="0"/>
              <a:ext cx="2185855" cy="2185855"/>
            </a:xfrm>
            <a:custGeom>
              <a:avLst/>
              <a:gdLst/>
              <a:ahLst/>
              <a:cxnLst/>
              <a:rect r="r" b="b" t="t" l="l"/>
              <a:pathLst>
                <a:path h="2185855" w="2185855">
                  <a:moveTo>
                    <a:pt x="0" y="0"/>
                  </a:moveTo>
                  <a:lnTo>
                    <a:pt x="2185855" y="0"/>
                  </a:lnTo>
                  <a:lnTo>
                    <a:pt x="2185855" y="2185855"/>
                  </a:lnTo>
                  <a:lnTo>
                    <a:pt x="0" y="2185855"/>
                  </a:lnTo>
                  <a:lnTo>
                    <a:pt x="0" y="0"/>
                  </a:lnTo>
                  <a:close/>
                </a:path>
              </a:pathLst>
            </a:custGeom>
            <a:blipFill>
              <a:blip r:embed="rId10"/>
              <a:stretch>
                <a:fillRect l="0" t="0" r="0" b="0"/>
              </a:stretch>
            </a:blipFill>
          </p:spPr>
        </p:sp>
        <p:sp>
          <p:nvSpPr>
            <p:cNvPr name="TextBox 12" id="12"/>
            <p:cNvSpPr txBox="true"/>
            <p:nvPr/>
          </p:nvSpPr>
          <p:spPr>
            <a:xfrm rot="0">
              <a:off x="2258633" y="87842"/>
              <a:ext cx="4286876" cy="1971910"/>
            </a:xfrm>
            <a:prstGeom prst="rect">
              <a:avLst/>
            </a:prstGeom>
          </p:spPr>
          <p:txBody>
            <a:bodyPr anchor="t" rtlCol="false" tIns="0" lIns="0" bIns="0" rIns="0">
              <a:spAutoFit/>
            </a:bodyPr>
            <a:lstStyle/>
            <a:p>
              <a:pPr algn="l">
                <a:lnSpc>
                  <a:spcPts val="2863"/>
                </a:lnSpc>
              </a:pPr>
              <a:r>
                <a:rPr lang="en-US" sz="2309" spc="99">
                  <a:solidFill>
                    <a:srgbClr val="F1F1F1"/>
                  </a:solidFill>
                  <a:latin typeface="Arial"/>
                </a:rPr>
                <a:t>VIII </a:t>
              </a:r>
            </a:p>
            <a:p>
              <a:pPr algn="l">
                <a:lnSpc>
                  <a:spcPts val="2863"/>
                </a:lnSpc>
              </a:pPr>
              <a:r>
                <a:rPr lang="en-US" sz="2309" spc="99">
                  <a:solidFill>
                    <a:srgbClr val="F1F1F1"/>
                  </a:solidFill>
                  <a:latin typeface="Arial"/>
                </a:rPr>
                <a:t>MEDIA ETHICS CONFERENCE</a:t>
              </a:r>
            </a:p>
            <a:p>
              <a:pPr algn="l">
                <a:lnSpc>
                  <a:spcPts val="2863"/>
                </a:lnSpc>
              </a:pPr>
              <a:r>
                <a:rPr lang="en-US" sz="2309" spc="99">
                  <a:solidFill>
                    <a:srgbClr val="F1F1F1"/>
                  </a:solidFill>
                  <a:latin typeface="Arial"/>
                </a:rPr>
                <a:t>COIMBRA 2024</a:t>
              </a:r>
            </a:p>
          </p:txBody>
        </p:sp>
      </p:grpSp>
    </p:spTree>
  </p:cSld>
  <p:clrMapOvr>
    <a:masterClrMapping/>
  </p:clrMapOvr>
  <p:timing>
    <p:tnLst>
      <p:par>
        <p:cTn dur="indefinite" restart="never" nodeType="tmRoot">
          <p:childTnLst>
            <p:video>
              <p:cMediaNode vol="100000">
                <p:cTn fill="hold" display="false">
                  <p:stCondLst>
                    <p:cond delay="indefinite"/>
                  </p:stCondLst>
                </p:cTn>
                <p:tgtEl>
                  <p:spTgt spid="4"/>
                </p:tgtEl>
              </p:cMediaNode>
            </p:video>
          </p:childTnLst>
        </p:cTn>
      </p:par>
    </p:tnLst>
  </p:timing>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4013687" y="2513837"/>
            <a:ext cx="4080828" cy="864963"/>
            <a:chOff x="0" y="0"/>
            <a:chExt cx="783226" cy="166011"/>
          </a:xfrm>
        </p:grpSpPr>
        <p:sp>
          <p:nvSpPr>
            <p:cNvPr name="Freeform 4" id="4"/>
            <p:cNvSpPr/>
            <p:nvPr/>
          </p:nvSpPr>
          <p:spPr>
            <a:xfrm flipH="false" flipV="false" rot="0">
              <a:off x="0" y="0"/>
              <a:ext cx="783226" cy="166011"/>
            </a:xfrm>
            <a:custGeom>
              <a:avLst/>
              <a:gdLst/>
              <a:ahLst/>
              <a:cxnLst/>
              <a:rect r="r" b="b" t="t" l="l"/>
              <a:pathLst>
                <a:path h="166011" w="783226">
                  <a:moveTo>
                    <a:pt x="20869" y="0"/>
                  </a:moveTo>
                  <a:lnTo>
                    <a:pt x="762357" y="0"/>
                  </a:lnTo>
                  <a:cubicBezTo>
                    <a:pt x="767892" y="0"/>
                    <a:pt x="773200" y="2199"/>
                    <a:pt x="777113" y="6112"/>
                  </a:cubicBezTo>
                  <a:cubicBezTo>
                    <a:pt x="781027" y="10026"/>
                    <a:pt x="783226" y="15334"/>
                    <a:pt x="783226" y="20869"/>
                  </a:cubicBezTo>
                  <a:lnTo>
                    <a:pt x="783226" y="145142"/>
                  </a:lnTo>
                  <a:cubicBezTo>
                    <a:pt x="783226" y="150677"/>
                    <a:pt x="781027" y="155985"/>
                    <a:pt x="777113" y="159898"/>
                  </a:cubicBezTo>
                  <a:cubicBezTo>
                    <a:pt x="773200" y="163812"/>
                    <a:pt x="767892" y="166011"/>
                    <a:pt x="762357" y="166011"/>
                  </a:cubicBezTo>
                  <a:lnTo>
                    <a:pt x="20869" y="166011"/>
                  </a:lnTo>
                  <a:cubicBezTo>
                    <a:pt x="15334" y="166011"/>
                    <a:pt x="10026" y="163812"/>
                    <a:pt x="6112" y="159898"/>
                  </a:cubicBezTo>
                  <a:cubicBezTo>
                    <a:pt x="2199" y="155985"/>
                    <a:pt x="0" y="150677"/>
                    <a:pt x="0" y="145142"/>
                  </a:cubicBezTo>
                  <a:lnTo>
                    <a:pt x="0" y="20869"/>
                  </a:lnTo>
                  <a:cubicBezTo>
                    <a:pt x="0" y="15334"/>
                    <a:pt x="2199" y="10026"/>
                    <a:pt x="6112" y="6112"/>
                  </a:cubicBezTo>
                  <a:cubicBezTo>
                    <a:pt x="10026" y="2199"/>
                    <a:pt x="15334" y="0"/>
                    <a:pt x="20869" y="0"/>
                  </a:cubicBezTo>
                  <a:close/>
                </a:path>
              </a:pathLst>
            </a:custGeom>
            <a:solidFill>
              <a:srgbClr val="000000">
                <a:alpha val="0"/>
              </a:srgbClr>
            </a:solidFill>
            <a:ln w="38100" cap="sq">
              <a:solidFill>
                <a:srgbClr val="F1F1F1"/>
              </a:solidFill>
              <a:prstDash val="solid"/>
              <a:miter/>
            </a:ln>
          </p:spPr>
        </p:sp>
        <p:sp>
          <p:nvSpPr>
            <p:cNvPr name="TextBox 5" id="5"/>
            <p:cNvSpPr txBox="true"/>
            <p:nvPr/>
          </p:nvSpPr>
          <p:spPr>
            <a:xfrm>
              <a:off x="0" y="-57150"/>
              <a:ext cx="783226" cy="223161"/>
            </a:xfrm>
            <a:prstGeom prst="rect">
              <a:avLst/>
            </a:prstGeom>
          </p:spPr>
          <p:txBody>
            <a:bodyPr anchor="ctr" rtlCol="false" tIns="95370" lIns="95370" bIns="95370" rIns="95370"/>
            <a:lstStyle/>
            <a:p>
              <a:pPr algn="ctr">
                <a:lnSpc>
                  <a:spcPts val="3040"/>
                </a:lnSpc>
              </a:pPr>
              <a:r>
                <a:rPr lang="en-US" sz="2533">
                  <a:solidFill>
                    <a:srgbClr val="FFFFFF"/>
                  </a:solidFill>
                  <a:latin typeface="Arial Bold"/>
                </a:rPr>
                <a:t>TÍTULO</a:t>
              </a:r>
            </a:p>
          </p:txBody>
        </p:sp>
      </p:grpSp>
      <p:sp>
        <p:nvSpPr>
          <p:cNvPr name="Freeform 6" id="6"/>
          <p:cNvSpPr/>
          <p:nvPr/>
        </p:nvSpPr>
        <p:spPr>
          <a:xfrm flipH="false" flipV="false" rot="0">
            <a:off x="12067419" y="0"/>
            <a:ext cx="6656109" cy="10287000"/>
          </a:xfrm>
          <a:custGeom>
            <a:avLst/>
            <a:gdLst/>
            <a:ahLst/>
            <a:cxnLst/>
            <a:rect r="r" b="b" t="t" l="l"/>
            <a:pathLst>
              <a:path h="10287000" w="6656109">
                <a:moveTo>
                  <a:pt x="0" y="0"/>
                </a:moveTo>
                <a:lnTo>
                  <a:pt x="6656109" y="0"/>
                </a:lnTo>
                <a:lnTo>
                  <a:pt x="6656109" y="10287000"/>
                </a:lnTo>
                <a:lnTo>
                  <a:pt x="0" y="10287000"/>
                </a:lnTo>
                <a:lnTo>
                  <a:pt x="0" y="0"/>
                </a:lnTo>
                <a:close/>
              </a:path>
            </a:pathLst>
          </a:custGeom>
          <a:blipFill>
            <a:blip r:embed="rId3"/>
            <a:stretch>
              <a:fillRect l="-102339" t="0" r="-29196" b="0"/>
            </a:stretch>
          </a:blipFill>
        </p:spPr>
      </p:sp>
      <p:sp>
        <p:nvSpPr>
          <p:cNvPr name="Freeform 7" id="7"/>
          <p:cNvSpPr/>
          <p:nvPr/>
        </p:nvSpPr>
        <p:spPr>
          <a:xfrm flipH="false" flipV="false" rot="0">
            <a:off x="10680399" y="0"/>
            <a:ext cx="1597394" cy="864007"/>
          </a:xfrm>
          <a:custGeom>
            <a:avLst/>
            <a:gdLst/>
            <a:ahLst/>
            <a:cxnLst/>
            <a:rect r="r" b="b" t="t" l="l"/>
            <a:pathLst>
              <a:path h="864007" w="1597394">
                <a:moveTo>
                  <a:pt x="0" y="0"/>
                </a:moveTo>
                <a:lnTo>
                  <a:pt x="1597394" y="0"/>
                </a:lnTo>
                <a:lnTo>
                  <a:pt x="1597394" y="864007"/>
                </a:lnTo>
                <a:lnTo>
                  <a:pt x="0" y="864007"/>
                </a:lnTo>
                <a:lnTo>
                  <a:pt x="0" y="0"/>
                </a:lnTo>
                <a:close/>
              </a:path>
            </a:pathLst>
          </a:custGeom>
          <a:blipFill>
            <a:blip r:embed="rId4">
              <a:extLst>
                <a:ext uri="{96DAC541-7B7A-43D3-8B79-37D633B846F1}">
                  <asvg:svgBlip xmlns:asvg="http://schemas.microsoft.com/office/drawing/2016/SVG/main" r:embed="rId5"/>
                </a:ext>
              </a:extLst>
            </a:blip>
            <a:stretch>
              <a:fillRect l="-19000" t="0" r="-23999" b="-45079"/>
            </a:stretch>
          </a:blipFill>
        </p:spPr>
      </p:sp>
      <p:grpSp>
        <p:nvGrpSpPr>
          <p:cNvPr name="Group 8" id="8"/>
          <p:cNvGrpSpPr/>
          <p:nvPr/>
        </p:nvGrpSpPr>
        <p:grpSpPr>
          <a:xfrm rot="0">
            <a:off x="-254633" y="3821242"/>
            <a:ext cx="1031633" cy="5437058"/>
            <a:chOff x="0" y="0"/>
            <a:chExt cx="271706" cy="1431982"/>
          </a:xfrm>
        </p:grpSpPr>
        <p:sp>
          <p:nvSpPr>
            <p:cNvPr name="Freeform 9" id="9"/>
            <p:cNvSpPr/>
            <p:nvPr/>
          </p:nvSpPr>
          <p:spPr>
            <a:xfrm flipH="false" flipV="false" rot="0">
              <a:off x="0" y="0"/>
              <a:ext cx="271706" cy="1431982"/>
            </a:xfrm>
            <a:custGeom>
              <a:avLst/>
              <a:gdLst/>
              <a:ahLst/>
              <a:cxnLst/>
              <a:rect r="r" b="b" t="t" l="l"/>
              <a:pathLst>
                <a:path h="1431982" w="271706">
                  <a:moveTo>
                    <a:pt x="67541" y="0"/>
                  </a:moveTo>
                  <a:lnTo>
                    <a:pt x="204165" y="0"/>
                  </a:lnTo>
                  <a:cubicBezTo>
                    <a:pt x="241467" y="0"/>
                    <a:pt x="271706" y="30239"/>
                    <a:pt x="271706" y="67541"/>
                  </a:cubicBezTo>
                  <a:lnTo>
                    <a:pt x="271706" y="1364442"/>
                  </a:lnTo>
                  <a:cubicBezTo>
                    <a:pt x="271706" y="1401743"/>
                    <a:pt x="241467" y="1431982"/>
                    <a:pt x="204165" y="1431982"/>
                  </a:cubicBezTo>
                  <a:lnTo>
                    <a:pt x="67541" y="1431982"/>
                  </a:lnTo>
                  <a:cubicBezTo>
                    <a:pt x="30239" y="1431982"/>
                    <a:pt x="0" y="1401743"/>
                    <a:pt x="0" y="1364442"/>
                  </a:cubicBezTo>
                  <a:lnTo>
                    <a:pt x="0" y="67541"/>
                  </a:lnTo>
                  <a:cubicBezTo>
                    <a:pt x="0" y="30239"/>
                    <a:pt x="30239" y="0"/>
                    <a:pt x="67541" y="0"/>
                  </a:cubicBezTo>
                  <a:close/>
                </a:path>
              </a:pathLst>
            </a:custGeom>
            <a:solidFill>
              <a:srgbClr val="FFFFFF"/>
            </a:solidFill>
          </p:spPr>
        </p:sp>
        <p:sp>
          <p:nvSpPr>
            <p:cNvPr name="TextBox 10" id="10"/>
            <p:cNvSpPr txBox="true"/>
            <p:nvPr/>
          </p:nvSpPr>
          <p:spPr>
            <a:xfrm>
              <a:off x="0" y="-9525"/>
              <a:ext cx="271706" cy="1441507"/>
            </a:xfrm>
            <a:prstGeom prst="rect">
              <a:avLst/>
            </a:prstGeom>
          </p:spPr>
          <p:txBody>
            <a:bodyPr anchor="ctr" rtlCol="false" tIns="50800" lIns="50800" bIns="50800" rIns="50800"/>
            <a:lstStyle/>
            <a:p>
              <a:pPr algn="ctr">
                <a:lnSpc>
                  <a:spcPts val="3040"/>
                </a:lnSpc>
              </a:pPr>
            </a:p>
          </p:txBody>
        </p:sp>
      </p:grpSp>
      <p:sp>
        <p:nvSpPr>
          <p:cNvPr name="TextBox 11" id="11"/>
          <p:cNvSpPr txBox="true"/>
          <p:nvPr/>
        </p:nvSpPr>
        <p:spPr>
          <a:xfrm rot="0">
            <a:off x="1584491" y="3687892"/>
            <a:ext cx="10482928" cy="6073436"/>
          </a:xfrm>
          <a:prstGeom prst="rect">
            <a:avLst/>
          </a:prstGeom>
        </p:spPr>
        <p:txBody>
          <a:bodyPr anchor="t" rtlCol="false" tIns="0" lIns="0" bIns="0" rIns="0">
            <a:spAutoFit/>
          </a:bodyPr>
          <a:lstStyle/>
          <a:p>
            <a:pPr algn="l" marL="481060" indent="-240530" lvl="1">
              <a:lnSpc>
                <a:spcPts val="3676"/>
              </a:lnSpc>
              <a:buFont typeface="Arial"/>
              <a:buChar char="•"/>
            </a:pPr>
            <a:r>
              <a:rPr lang="en-US" sz="2228" spc="22">
                <a:solidFill>
                  <a:srgbClr val="FFFFFF"/>
                </a:solidFill>
                <a:latin typeface="Arial"/>
              </a:rPr>
              <a:t>Lorem ipsum Lorem ipsum Lorem ipsum Lorem ipsum Lorem ipsum Lorem ipsum Lorem ipsum Lorem ipsum Lorem ipsum Lorem ipsum Lorem ipsum Lorem ipsum Lorem ipsum Lorem ipsum Lorem ipsum.</a:t>
            </a:r>
          </a:p>
          <a:p>
            <a:pPr algn="l" marL="481060" indent="-240530" lvl="1">
              <a:lnSpc>
                <a:spcPts val="3676"/>
              </a:lnSpc>
              <a:buFont typeface="Arial"/>
              <a:buChar char="•"/>
            </a:pPr>
            <a:r>
              <a:rPr lang="en-US" sz="2228" spc="22">
                <a:solidFill>
                  <a:srgbClr val="FFFFFF"/>
                </a:solidFill>
                <a:latin typeface="Arial"/>
              </a:rPr>
              <a:t>Lorem ipsum Lorem ipsum Lorem ipsum Lorem ipsum Lorem ipsum Lorem ipsum Lorem ipsum Lorem ipsum Lorem ipsum Lorem ipsum Lorem ipsum Lorem ipsum Lorem ipsum Lorem ipsum Lorem ipsum.</a:t>
            </a:r>
          </a:p>
          <a:p>
            <a:pPr algn="l" marL="481060" indent="-240530" lvl="1">
              <a:lnSpc>
                <a:spcPts val="3676"/>
              </a:lnSpc>
              <a:buFont typeface="Arial"/>
              <a:buChar char="•"/>
            </a:pPr>
            <a:r>
              <a:rPr lang="en-US" sz="2228" spc="22">
                <a:solidFill>
                  <a:srgbClr val="FFFFFF"/>
                </a:solidFill>
                <a:latin typeface="Arial"/>
              </a:rPr>
              <a:t>Lorem ipsum Lorem ipsum Lorem ipsum Lorem ipsum Lorem ipsum Lorem ipsum Lorem ipsum Lorem ipsum Lorem ipsum Lorem ipsum Lorem ipsum Lorem ipsum Lorem ipsum Lorem ipsum Lorem ipsum.</a:t>
            </a:r>
          </a:p>
          <a:p>
            <a:pPr algn="l" marL="481060" indent="-240530" lvl="1">
              <a:lnSpc>
                <a:spcPts val="3676"/>
              </a:lnSpc>
              <a:buFont typeface="Arial"/>
              <a:buChar char="•"/>
            </a:pPr>
            <a:r>
              <a:rPr lang="en-US" sz="2228" spc="22">
                <a:solidFill>
                  <a:srgbClr val="FFFFFF"/>
                </a:solidFill>
                <a:latin typeface="Arial"/>
              </a:rPr>
              <a:t>Lorem ipsum Lorem ipsum Lorem ipsum Lorem ipsum Lorem ipsum Lorem ipsum Lorem ipsum Lorem ipsum Lorem ipsum Lorem ipsum Lorem ipsum Lorem ipsum Lorem ipsum Lorem ipsum Lorem ipsum.</a:t>
            </a:r>
          </a:p>
          <a:p>
            <a:pPr algn="l">
              <a:lnSpc>
                <a:spcPts val="3676"/>
              </a:lnSpc>
            </a:pPr>
          </a:p>
        </p:txBody>
      </p:sp>
      <p:grpSp>
        <p:nvGrpSpPr>
          <p:cNvPr name="Group 12" id="12"/>
          <p:cNvGrpSpPr/>
          <p:nvPr/>
        </p:nvGrpSpPr>
        <p:grpSpPr>
          <a:xfrm rot="0">
            <a:off x="777000" y="436296"/>
            <a:ext cx="4909132" cy="1639392"/>
            <a:chOff x="0" y="0"/>
            <a:chExt cx="6545509" cy="2185855"/>
          </a:xfrm>
        </p:grpSpPr>
        <p:sp>
          <p:nvSpPr>
            <p:cNvPr name="Freeform 13" id="13"/>
            <p:cNvSpPr/>
            <p:nvPr/>
          </p:nvSpPr>
          <p:spPr>
            <a:xfrm flipH="false" flipV="false" rot="0">
              <a:off x="0" y="0"/>
              <a:ext cx="2185855" cy="2185855"/>
            </a:xfrm>
            <a:custGeom>
              <a:avLst/>
              <a:gdLst/>
              <a:ahLst/>
              <a:cxnLst/>
              <a:rect r="r" b="b" t="t" l="l"/>
              <a:pathLst>
                <a:path h="2185855" w="2185855">
                  <a:moveTo>
                    <a:pt x="0" y="0"/>
                  </a:moveTo>
                  <a:lnTo>
                    <a:pt x="2185855" y="0"/>
                  </a:lnTo>
                  <a:lnTo>
                    <a:pt x="2185855" y="2185855"/>
                  </a:lnTo>
                  <a:lnTo>
                    <a:pt x="0" y="2185855"/>
                  </a:lnTo>
                  <a:lnTo>
                    <a:pt x="0" y="0"/>
                  </a:lnTo>
                  <a:close/>
                </a:path>
              </a:pathLst>
            </a:custGeom>
            <a:blipFill>
              <a:blip r:embed="rId6"/>
              <a:stretch>
                <a:fillRect l="0" t="0" r="0" b="0"/>
              </a:stretch>
            </a:blipFill>
          </p:spPr>
        </p:sp>
        <p:sp>
          <p:nvSpPr>
            <p:cNvPr name="TextBox 14" id="14"/>
            <p:cNvSpPr txBox="true"/>
            <p:nvPr/>
          </p:nvSpPr>
          <p:spPr>
            <a:xfrm rot="0">
              <a:off x="2258633" y="87842"/>
              <a:ext cx="4286876" cy="1971910"/>
            </a:xfrm>
            <a:prstGeom prst="rect">
              <a:avLst/>
            </a:prstGeom>
          </p:spPr>
          <p:txBody>
            <a:bodyPr anchor="t" rtlCol="false" tIns="0" lIns="0" bIns="0" rIns="0">
              <a:spAutoFit/>
            </a:bodyPr>
            <a:lstStyle/>
            <a:p>
              <a:pPr algn="l">
                <a:lnSpc>
                  <a:spcPts val="2863"/>
                </a:lnSpc>
              </a:pPr>
              <a:r>
                <a:rPr lang="en-US" sz="2309" spc="99">
                  <a:solidFill>
                    <a:srgbClr val="F1F1F1"/>
                  </a:solidFill>
                  <a:latin typeface="Arial"/>
                </a:rPr>
                <a:t>VIII </a:t>
              </a:r>
            </a:p>
            <a:p>
              <a:pPr algn="l">
                <a:lnSpc>
                  <a:spcPts val="2863"/>
                </a:lnSpc>
              </a:pPr>
              <a:r>
                <a:rPr lang="en-US" sz="2309" spc="99">
                  <a:solidFill>
                    <a:srgbClr val="F1F1F1"/>
                  </a:solidFill>
                  <a:latin typeface="Arial"/>
                </a:rPr>
                <a:t>MEDIA ETHICS CONFERENCE</a:t>
              </a:r>
            </a:p>
            <a:p>
              <a:pPr algn="l">
                <a:lnSpc>
                  <a:spcPts val="2863"/>
                </a:lnSpc>
              </a:pPr>
              <a:r>
                <a:rPr lang="en-US" sz="2309" spc="99">
                  <a:solidFill>
                    <a:srgbClr val="F1F1F1"/>
                  </a:solidFill>
                  <a:latin typeface="Arial"/>
                </a:rPr>
                <a:t>COIMBRA 2024</a:t>
              </a: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16184075" y="9622092"/>
            <a:ext cx="1597394" cy="864007"/>
          </a:xfrm>
          <a:custGeom>
            <a:avLst/>
            <a:gdLst/>
            <a:ahLst/>
            <a:cxnLst/>
            <a:rect r="r" b="b" t="t" l="l"/>
            <a:pathLst>
              <a:path h="864007" w="1597394">
                <a:moveTo>
                  <a:pt x="0" y="0"/>
                </a:moveTo>
                <a:lnTo>
                  <a:pt x="1597394" y="0"/>
                </a:lnTo>
                <a:lnTo>
                  <a:pt x="1597394" y="864007"/>
                </a:lnTo>
                <a:lnTo>
                  <a:pt x="0" y="864007"/>
                </a:lnTo>
                <a:lnTo>
                  <a:pt x="0" y="0"/>
                </a:lnTo>
                <a:close/>
              </a:path>
            </a:pathLst>
          </a:custGeom>
          <a:blipFill>
            <a:blip r:embed="rId3">
              <a:extLst>
                <a:ext uri="{96DAC541-7B7A-43D3-8B79-37D633B846F1}">
                  <asvg:svgBlip xmlns:asvg="http://schemas.microsoft.com/office/drawing/2016/SVG/main" r:embed="rId4"/>
                </a:ext>
              </a:extLst>
            </a:blip>
            <a:stretch>
              <a:fillRect l="-19000" t="0" r="-23999" b="-45079"/>
            </a:stretch>
          </a:blipFill>
        </p:spPr>
      </p:sp>
      <p:sp>
        <p:nvSpPr>
          <p:cNvPr name="AutoShape 4" id="4"/>
          <p:cNvSpPr/>
          <p:nvPr/>
        </p:nvSpPr>
        <p:spPr>
          <a:xfrm>
            <a:off x="-1701292" y="9622092"/>
            <a:ext cx="6432396" cy="0"/>
          </a:xfrm>
          <a:prstGeom prst="line">
            <a:avLst/>
          </a:prstGeom>
          <a:ln cap="rnd" w="38100">
            <a:solidFill>
              <a:srgbClr val="FFFFFF"/>
            </a:solidFill>
            <a:prstDash val="solid"/>
            <a:headEnd type="oval" len="lg" w="lg"/>
            <a:tailEnd type="oval" len="lg" w="lg"/>
          </a:ln>
        </p:spPr>
      </p:sp>
      <p:grpSp>
        <p:nvGrpSpPr>
          <p:cNvPr name="Group 5" id="5"/>
          <p:cNvGrpSpPr/>
          <p:nvPr/>
        </p:nvGrpSpPr>
        <p:grpSpPr>
          <a:xfrm rot="0">
            <a:off x="1744681" y="1815099"/>
            <a:ext cx="3332905" cy="3332905"/>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53426" y="0"/>
                  </a:moveTo>
                  <a:lnTo>
                    <a:pt x="759374" y="0"/>
                  </a:lnTo>
                  <a:cubicBezTo>
                    <a:pt x="788880" y="0"/>
                    <a:pt x="812800" y="23920"/>
                    <a:pt x="812800" y="53426"/>
                  </a:cubicBezTo>
                  <a:lnTo>
                    <a:pt x="812800" y="759374"/>
                  </a:lnTo>
                  <a:cubicBezTo>
                    <a:pt x="812800" y="788880"/>
                    <a:pt x="788880" y="812800"/>
                    <a:pt x="759374" y="812800"/>
                  </a:cubicBezTo>
                  <a:lnTo>
                    <a:pt x="53426" y="812800"/>
                  </a:lnTo>
                  <a:cubicBezTo>
                    <a:pt x="23920" y="812800"/>
                    <a:pt x="0" y="788880"/>
                    <a:pt x="0" y="759374"/>
                  </a:cubicBezTo>
                  <a:lnTo>
                    <a:pt x="0" y="53426"/>
                  </a:lnTo>
                  <a:cubicBezTo>
                    <a:pt x="0" y="23920"/>
                    <a:pt x="23920" y="0"/>
                    <a:pt x="53426" y="0"/>
                  </a:cubicBezTo>
                  <a:close/>
                </a:path>
              </a:pathLst>
            </a:custGeom>
            <a:blipFill>
              <a:blip r:embed="rId5"/>
              <a:stretch>
                <a:fillRect l="-108756" t="-35670" r="-55211" b="-31949"/>
              </a:stretch>
            </a:blipFill>
          </p:spPr>
        </p:sp>
      </p:grpSp>
      <p:grpSp>
        <p:nvGrpSpPr>
          <p:cNvPr name="Group 7" id="7"/>
          <p:cNvGrpSpPr/>
          <p:nvPr/>
        </p:nvGrpSpPr>
        <p:grpSpPr>
          <a:xfrm rot="0">
            <a:off x="1744681" y="5551091"/>
            <a:ext cx="3332905" cy="3332905"/>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53426" y="0"/>
                  </a:moveTo>
                  <a:lnTo>
                    <a:pt x="759374" y="0"/>
                  </a:lnTo>
                  <a:cubicBezTo>
                    <a:pt x="788880" y="0"/>
                    <a:pt x="812800" y="23920"/>
                    <a:pt x="812800" y="53426"/>
                  </a:cubicBezTo>
                  <a:lnTo>
                    <a:pt x="812800" y="759374"/>
                  </a:lnTo>
                  <a:cubicBezTo>
                    <a:pt x="812800" y="788880"/>
                    <a:pt x="788880" y="812800"/>
                    <a:pt x="759374" y="812800"/>
                  </a:cubicBezTo>
                  <a:lnTo>
                    <a:pt x="53426" y="812800"/>
                  </a:lnTo>
                  <a:cubicBezTo>
                    <a:pt x="23920" y="812800"/>
                    <a:pt x="0" y="788880"/>
                    <a:pt x="0" y="759374"/>
                  </a:cubicBezTo>
                  <a:lnTo>
                    <a:pt x="0" y="53426"/>
                  </a:lnTo>
                  <a:cubicBezTo>
                    <a:pt x="0" y="23920"/>
                    <a:pt x="23920" y="0"/>
                    <a:pt x="53426" y="0"/>
                  </a:cubicBezTo>
                  <a:close/>
                </a:path>
              </a:pathLst>
            </a:custGeom>
            <a:blipFill>
              <a:blip r:embed="rId6"/>
              <a:stretch>
                <a:fillRect l="-83909" t="-31187" r="-95238" b="-54911"/>
              </a:stretch>
            </a:blipFill>
          </p:spPr>
        </p:sp>
      </p:grpSp>
      <p:sp>
        <p:nvSpPr>
          <p:cNvPr name="TextBox 9" id="9"/>
          <p:cNvSpPr txBox="true"/>
          <p:nvPr/>
        </p:nvSpPr>
        <p:spPr>
          <a:xfrm rot="0">
            <a:off x="5319710" y="2962447"/>
            <a:ext cx="9900440" cy="1502188"/>
          </a:xfrm>
          <a:prstGeom prst="rect">
            <a:avLst/>
          </a:prstGeom>
        </p:spPr>
        <p:txBody>
          <a:bodyPr anchor="t" rtlCol="false" tIns="0" lIns="0" bIns="0" rIns="0">
            <a:spAutoFit/>
          </a:bodyPr>
          <a:lstStyle/>
          <a:p>
            <a:pPr algn="l">
              <a:lnSpc>
                <a:spcPts val="3929"/>
              </a:lnSpc>
            </a:pPr>
            <a:r>
              <a:rPr lang="en-US" sz="2381" spc="23">
                <a:solidFill>
                  <a:srgbClr val="FFFFFF"/>
                </a:solidFill>
                <a:latin typeface="Arial"/>
              </a:rPr>
              <a:t>Lorem ipsum Lorem ipsum Lorem ipsum Lorem ipsum Lorem ipsum Lorem ipsum Lorem ipsum Lorem ipsum Lorem ipsum Lorem ipsum Lorem ipsum Lorem ipsum Lorem ipsum Lorem ipsum Lorem ipsum.</a:t>
            </a:r>
          </a:p>
        </p:txBody>
      </p:sp>
      <p:sp>
        <p:nvSpPr>
          <p:cNvPr name="TextBox 10" id="10"/>
          <p:cNvSpPr txBox="true"/>
          <p:nvPr/>
        </p:nvSpPr>
        <p:spPr>
          <a:xfrm rot="0">
            <a:off x="5319710" y="2436003"/>
            <a:ext cx="3829541" cy="509352"/>
          </a:xfrm>
          <a:prstGeom prst="rect">
            <a:avLst/>
          </a:prstGeom>
        </p:spPr>
        <p:txBody>
          <a:bodyPr anchor="t" rtlCol="false" tIns="0" lIns="0" bIns="0" rIns="0">
            <a:spAutoFit/>
          </a:bodyPr>
          <a:lstStyle/>
          <a:p>
            <a:pPr algn="l">
              <a:lnSpc>
                <a:spcPts val="3544"/>
              </a:lnSpc>
            </a:pPr>
            <a:r>
              <a:rPr lang="en-US" sz="2858" spc="122">
                <a:solidFill>
                  <a:srgbClr val="F1F1F1"/>
                </a:solidFill>
                <a:latin typeface="Arial Bold"/>
              </a:rPr>
              <a:t>TÍTULO</a:t>
            </a:r>
          </a:p>
        </p:txBody>
      </p:sp>
      <p:sp>
        <p:nvSpPr>
          <p:cNvPr name="TextBox 11" id="11"/>
          <p:cNvSpPr txBox="true"/>
          <p:nvPr/>
        </p:nvSpPr>
        <p:spPr>
          <a:xfrm rot="0">
            <a:off x="5319710" y="6698439"/>
            <a:ext cx="9900440" cy="1502188"/>
          </a:xfrm>
          <a:prstGeom prst="rect">
            <a:avLst/>
          </a:prstGeom>
        </p:spPr>
        <p:txBody>
          <a:bodyPr anchor="t" rtlCol="false" tIns="0" lIns="0" bIns="0" rIns="0">
            <a:spAutoFit/>
          </a:bodyPr>
          <a:lstStyle/>
          <a:p>
            <a:pPr algn="l">
              <a:lnSpc>
                <a:spcPts val="3929"/>
              </a:lnSpc>
            </a:pPr>
            <a:r>
              <a:rPr lang="en-US" sz="2381" spc="23">
                <a:solidFill>
                  <a:srgbClr val="FFFFFF"/>
                </a:solidFill>
                <a:latin typeface="Arial"/>
              </a:rPr>
              <a:t>Lorem ipsum Lorem ipsum Lorem ipsum Lorem ipsum Lorem ipsum Lorem ipsum Lorem ipsum Lorem ipsum Lorem ipsum Lorem ipsum Lorem ipsum Lorem ipsum Lorem ipsum Lorem ipsum Lorem ipsum.</a:t>
            </a:r>
          </a:p>
        </p:txBody>
      </p:sp>
      <p:sp>
        <p:nvSpPr>
          <p:cNvPr name="TextBox 12" id="12"/>
          <p:cNvSpPr txBox="true"/>
          <p:nvPr/>
        </p:nvSpPr>
        <p:spPr>
          <a:xfrm rot="0">
            <a:off x="5319710" y="6171995"/>
            <a:ext cx="3829541" cy="509352"/>
          </a:xfrm>
          <a:prstGeom prst="rect">
            <a:avLst/>
          </a:prstGeom>
        </p:spPr>
        <p:txBody>
          <a:bodyPr anchor="t" rtlCol="false" tIns="0" lIns="0" bIns="0" rIns="0">
            <a:spAutoFit/>
          </a:bodyPr>
          <a:lstStyle/>
          <a:p>
            <a:pPr algn="l">
              <a:lnSpc>
                <a:spcPts val="3544"/>
              </a:lnSpc>
            </a:pPr>
            <a:r>
              <a:rPr lang="en-US" sz="2858" spc="122">
                <a:solidFill>
                  <a:srgbClr val="F1F1F1"/>
                </a:solidFill>
                <a:latin typeface="Arial Bold"/>
              </a:rPr>
              <a:t>TÍTULO</a:t>
            </a:r>
          </a:p>
        </p:txBody>
      </p:sp>
      <p:grpSp>
        <p:nvGrpSpPr>
          <p:cNvPr name="Group 13" id="13"/>
          <p:cNvGrpSpPr/>
          <p:nvPr/>
        </p:nvGrpSpPr>
        <p:grpSpPr>
          <a:xfrm rot="0">
            <a:off x="13378868" y="627276"/>
            <a:ext cx="4909132" cy="1639392"/>
            <a:chOff x="0" y="0"/>
            <a:chExt cx="6545509" cy="2185855"/>
          </a:xfrm>
        </p:grpSpPr>
        <p:sp>
          <p:nvSpPr>
            <p:cNvPr name="Freeform 14" id="14"/>
            <p:cNvSpPr/>
            <p:nvPr/>
          </p:nvSpPr>
          <p:spPr>
            <a:xfrm flipH="false" flipV="false" rot="0">
              <a:off x="0" y="0"/>
              <a:ext cx="2185855" cy="2185855"/>
            </a:xfrm>
            <a:custGeom>
              <a:avLst/>
              <a:gdLst/>
              <a:ahLst/>
              <a:cxnLst/>
              <a:rect r="r" b="b" t="t" l="l"/>
              <a:pathLst>
                <a:path h="2185855" w="2185855">
                  <a:moveTo>
                    <a:pt x="0" y="0"/>
                  </a:moveTo>
                  <a:lnTo>
                    <a:pt x="2185855" y="0"/>
                  </a:lnTo>
                  <a:lnTo>
                    <a:pt x="2185855" y="2185855"/>
                  </a:lnTo>
                  <a:lnTo>
                    <a:pt x="0" y="2185855"/>
                  </a:lnTo>
                  <a:lnTo>
                    <a:pt x="0" y="0"/>
                  </a:lnTo>
                  <a:close/>
                </a:path>
              </a:pathLst>
            </a:custGeom>
            <a:blipFill>
              <a:blip r:embed="rId7"/>
              <a:stretch>
                <a:fillRect l="0" t="0" r="0" b="0"/>
              </a:stretch>
            </a:blipFill>
          </p:spPr>
        </p:sp>
        <p:sp>
          <p:nvSpPr>
            <p:cNvPr name="TextBox 15" id="15"/>
            <p:cNvSpPr txBox="true"/>
            <p:nvPr/>
          </p:nvSpPr>
          <p:spPr>
            <a:xfrm rot="0">
              <a:off x="2258633" y="87842"/>
              <a:ext cx="4286876" cy="1971910"/>
            </a:xfrm>
            <a:prstGeom prst="rect">
              <a:avLst/>
            </a:prstGeom>
          </p:spPr>
          <p:txBody>
            <a:bodyPr anchor="t" rtlCol="false" tIns="0" lIns="0" bIns="0" rIns="0">
              <a:spAutoFit/>
            </a:bodyPr>
            <a:lstStyle/>
            <a:p>
              <a:pPr algn="l">
                <a:lnSpc>
                  <a:spcPts val="2863"/>
                </a:lnSpc>
              </a:pPr>
              <a:r>
                <a:rPr lang="en-US" sz="2309" spc="99">
                  <a:solidFill>
                    <a:srgbClr val="F1F1F1"/>
                  </a:solidFill>
                  <a:latin typeface="Arial"/>
                </a:rPr>
                <a:t>VIII </a:t>
              </a:r>
            </a:p>
            <a:p>
              <a:pPr algn="l">
                <a:lnSpc>
                  <a:spcPts val="2863"/>
                </a:lnSpc>
              </a:pPr>
              <a:r>
                <a:rPr lang="en-US" sz="2309" spc="99">
                  <a:solidFill>
                    <a:srgbClr val="F1F1F1"/>
                  </a:solidFill>
                  <a:latin typeface="Arial"/>
                </a:rPr>
                <a:t>MEDIA ETHICS CONFERENCE</a:t>
              </a:r>
            </a:p>
            <a:p>
              <a:pPr algn="l">
                <a:lnSpc>
                  <a:spcPts val="2863"/>
                </a:lnSpc>
              </a:pPr>
              <a:r>
                <a:rPr lang="en-US" sz="2309" spc="99">
                  <a:solidFill>
                    <a:srgbClr val="F1F1F1"/>
                  </a:solidFill>
                  <a:latin typeface="Arial"/>
                </a:rPr>
                <a:t>COIMBRA 2024</a:t>
              </a: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15877663" y="9646065"/>
            <a:ext cx="1597394" cy="864007"/>
          </a:xfrm>
          <a:custGeom>
            <a:avLst/>
            <a:gdLst/>
            <a:ahLst/>
            <a:cxnLst/>
            <a:rect r="r" b="b" t="t" l="l"/>
            <a:pathLst>
              <a:path h="864007" w="1597394">
                <a:moveTo>
                  <a:pt x="0" y="0"/>
                </a:moveTo>
                <a:lnTo>
                  <a:pt x="1597394" y="0"/>
                </a:lnTo>
                <a:lnTo>
                  <a:pt x="1597394" y="864007"/>
                </a:lnTo>
                <a:lnTo>
                  <a:pt x="0" y="864007"/>
                </a:lnTo>
                <a:lnTo>
                  <a:pt x="0" y="0"/>
                </a:lnTo>
                <a:close/>
              </a:path>
            </a:pathLst>
          </a:custGeom>
          <a:blipFill>
            <a:blip r:embed="rId3">
              <a:extLst>
                <a:ext uri="{96DAC541-7B7A-43D3-8B79-37D633B846F1}">
                  <asvg:svgBlip xmlns:asvg="http://schemas.microsoft.com/office/drawing/2016/SVG/main" r:embed="rId4"/>
                </a:ext>
              </a:extLst>
            </a:blip>
            <a:stretch>
              <a:fillRect l="-19000" t="0" r="-23999" b="-45079"/>
            </a:stretch>
          </a:blipFill>
        </p:spPr>
      </p:sp>
      <p:sp>
        <p:nvSpPr>
          <p:cNvPr name="TextBox 4" id="4"/>
          <p:cNvSpPr txBox="true"/>
          <p:nvPr/>
        </p:nvSpPr>
        <p:spPr>
          <a:xfrm rot="0">
            <a:off x="1028700" y="3871850"/>
            <a:ext cx="16230600" cy="2933586"/>
          </a:xfrm>
          <a:prstGeom prst="rect">
            <a:avLst/>
          </a:prstGeom>
        </p:spPr>
        <p:txBody>
          <a:bodyPr anchor="t" rtlCol="false" tIns="0" lIns="0" bIns="0" rIns="0">
            <a:spAutoFit/>
          </a:bodyPr>
          <a:lstStyle/>
          <a:p>
            <a:pPr algn="l">
              <a:lnSpc>
                <a:spcPts val="3853"/>
              </a:lnSpc>
            </a:pPr>
            <a:r>
              <a:rPr lang="en-US" sz="2335" spc="23">
                <a:solidFill>
                  <a:srgbClr val="FFFFFF"/>
                </a:solidFill>
                <a:latin typeface="Arial"/>
              </a:rPr>
              <a:t>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a:t>
            </a:r>
            <a:r>
              <a:rPr lang="en-US" sz="2335" spc="23">
                <a:solidFill>
                  <a:srgbClr val="FFFFFF"/>
                </a:solidFill>
                <a:latin typeface="Arial Bold"/>
              </a:rPr>
              <a:t>Lorem ipsum Lorem ipsum Lorem ipsum Lorem ipsum Lorem ipsum Lorem ipsum Lorem ipsum Lorem ipsum Lorem ipsum Lorem ipsum Lorem ipsum Lorem ipsum Lorem ipsum Lorem ipsum Lorem ipsum.</a:t>
            </a:r>
          </a:p>
        </p:txBody>
      </p:sp>
      <p:sp>
        <p:nvSpPr>
          <p:cNvPr name="TextBox 5" id="5"/>
          <p:cNvSpPr txBox="true"/>
          <p:nvPr/>
        </p:nvSpPr>
        <p:spPr>
          <a:xfrm rot="0">
            <a:off x="1028700" y="7353414"/>
            <a:ext cx="16230600" cy="1962036"/>
          </a:xfrm>
          <a:prstGeom prst="rect">
            <a:avLst/>
          </a:prstGeom>
        </p:spPr>
        <p:txBody>
          <a:bodyPr anchor="t" rtlCol="false" tIns="0" lIns="0" bIns="0" rIns="0">
            <a:spAutoFit/>
          </a:bodyPr>
          <a:lstStyle/>
          <a:p>
            <a:pPr algn="l">
              <a:lnSpc>
                <a:spcPts val="3853"/>
              </a:lnSpc>
            </a:pPr>
            <a:r>
              <a:rPr lang="en-US" sz="2335" spc="23">
                <a:solidFill>
                  <a:srgbClr val="FFFFFF"/>
                </a:solidFill>
                <a:latin typeface="Arial"/>
              </a:rPr>
              <a:t>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a:t>
            </a:r>
          </a:p>
        </p:txBody>
      </p:sp>
      <p:grpSp>
        <p:nvGrpSpPr>
          <p:cNvPr name="Group 6" id="6"/>
          <p:cNvGrpSpPr/>
          <p:nvPr/>
        </p:nvGrpSpPr>
        <p:grpSpPr>
          <a:xfrm rot="0">
            <a:off x="7103586" y="2454437"/>
            <a:ext cx="4080828" cy="864963"/>
            <a:chOff x="0" y="0"/>
            <a:chExt cx="783226" cy="166011"/>
          </a:xfrm>
        </p:grpSpPr>
        <p:sp>
          <p:nvSpPr>
            <p:cNvPr name="Freeform 7" id="7"/>
            <p:cNvSpPr/>
            <p:nvPr/>
          </p:nvSpPr>
          <p:spPr>
            <a:xfrm flipH="false" flipV="false" rot="0">
              <a:off x="0" y="0"/>
              <a:ext cx="783226" cy="166011"/>
            </a:xfrm>
            <a:custGeom>
              <a:avLst/>
              <a:gdLst/>
              <a:ahLst/>
              <a:cxnLst/>
              <a:rect r="r" b="b" t="t" l="l"/>
              <a:pathLst>
                <a:path h="166011" w="783226">
                  <a:moveTo>
                    <a:pt x="20869" y="0"/>
                  </a:moveTo>
                  <a:lnTo>
                    <a:pt x="762357" y="0"/>
                  </a:lnTo>
                  <a:cubicBezTo>
                    <a:pt x="767892" y="0"/>
                    <a:pt x="773200" y="2199"/>
                    <a:pt x="777113" y="6112"/>
                  </a:cubicBezTo>
                  <a:cubicBezTo>
                    <a:pt x="781027" y="10026"/>
                    <a:pt x="783226" y="15334"/>
                    <a:pt x="783226" y="20869"/>
                  </a:cubicBezTo>
                  <a:lnTo>
                    <a:pt x="783226" y="145142"/>
                  </a:lnTo>
                  <a:cubicBezTo>
                    <a:pt x="783226" y="150677"/>
                    <a:pt x="781027" y="155985"/>
                    <a:pt x="777113" y="159898"/>
                  </a:cubicBezTo>
                  <a:cubicBezTo>
                    <a:pt x="773200" y="163812"/>
                    <a:pt x="767892" y="166011"/>
                    <a:pt x="762357" y="166011"/>
                  </a:cubicBezTo>
                  <a:lnTo>
                    <a:pt x="20869" y="166011"/>
                  </a:lnTo>
                  <a:cubicBezTo>
                    <a:pt x="15334" y="166011"/>
                    <a:pt x="10026" y="163812"/>
                    <a:pt x="6112" y="159898"/>
                  </a:cubicBezTo>
                  <a:cubicBezTo>
                    <a:pt x="2199" y="155985"/>
                    <a:pt x="0" y="150677"/>
                    <a:pt x="0" y="145142"/>
                  </a:cubicBezTo>
                  <a:lnTo>
                    <a:pt x="0" y="20869"/>
                  </a:lnTo>
                  <a:cubicBezTo>
                    <a:pt x="0" y="15334"/>
                    <a:pt x="2199" y="10026"/>
                    <a:pt x="6112" y="6112"/>
                  </a:cubicBezTo>
                  <a:cubicBezTo>
                    <a:pt x="10026" y="2199"/>
                    <a:pt x="15334" y="0"/>
                    <a:pt x="20869" y="0"/>
                  </a:cubicBezTo>
                  <a:close/>
                </a:path>
              </a:pathLst>
            </a:custGeom>
            <a:solidFill>
              <a:srgbClr val="000000">
                <a:alpha val="0"/>
              </a:srgbClr>
            </a:solidFill>
            <a:ln w="38100" cap="sq">
              <a:solidFill>
                <a:srgbClr val="F1F1F1"/>
              </a:solidFill>
              <a:prstDash val="solid"/>
              <a:miter/>
            </a:ln>
          </p:spPr>
        </p:sp>
        <p:sp>
          <p:nvSpPr>
            <p:cNvPr name="TextBox 8" id="8"/>
            <p:cNvSpPr txBox="true"/>
            <p:nvPr/>
          </p:nvSpPr>
          <p:spPr>
            <a:xfrm>
              <a:off x="0" y="-57150"/>
              <a:ext cx="783226" cy="223161"/>
            </a:xfrm>
            <a:prstGeom prst="rect">
              <a:avLst/>
            </a:prstGeom>
          </p:spPr>
          <p:txBody>
            <a:bodyPr anchor="ctr" rtlCol="false" tIns="95370" lIns="95370" bIns="95370" rIns="95370"/>
            <a:lstStyle/>
            <a:p>
              <a:pPr algn="ctr">
                <a:lnSpc>
                  <a:spcPts val="3040"/>
                </a:lnSpc>
              </a:pPr>
              <a:r>
                <a:rPr lang="en-US" sz="2533">
                  <a:solidFill>
                    <a:srgbClr val="FFFFFF"/>
                  </a:solidFill>
                  <a:latin typeface="Arial Bold"/>
                </a:rPr>
                <a:t>TÍTULO</a:t>
              </a:r>
            </a:p>
          </p:txBody>
        </p:sp>
      </p:grpSp>
      <p:grpSp>
        <p:nvGrpSpPr>
          <p:cNvPr name="Group 9" id="9"/>
          <p:cNvGrpSpPr/>
          <p:nvPr/>
        </p:nvGrpSpPr>
        <p:grpSpPr>
          <a:xfrm rot="0">
            <a:off x="13378868" y="627276"/>
            <a:ext cx="4909132" cy="1639392"/>
            <a:chOff x="0" y="0"/>
            <a:chExt cx="6545509" cy="2185855"/>
          </a:xfrm>
        </p:grpSpPr>
        <p:sp>
          <p:nvSpPr>
            <p:cNvPr name="Freeform 10" id="10"/>
            <p:cNvSpPr/>
            <p:nvPr/>
          </p:nvSpPr>
          <p:spPr>
            <a:xfrm flipH="false" flipV="false" rot="0">
              <a:off x="0" y="0"/>
              <a:ext cx="2185855" cy="2185855"/>
            </a:xfrm>
            <a:custGeom>
              <a:avLst/>
              <a:gdLst/>
              <a:ahLst/>
              <a:cxnLst/>
              <a:rect r="r" b="b" t="t" l="l"/>
              <a:pathLst>
                <a:path h="2185855" w="2185855">
                  <a:moveTo>
                    <a:pt x="0" y="0"/>
                  </a:moveTo>
                  <a:lnTo>
                    <a:pt x="2185855" y="0"/>
                  </a:lnTo>
                  <a:lnTo>
                    <a:pt x="2185855" y="2185855"/>
                  </a:lnTo>
                  <a:lnTo>
                    <a:pt x="0" y="2185855"/>
                  </a:lnTo>
                  <a:lnTo>
                    <a:pt x="0" y="0"/>
                  </a:lnTo>
                  <a:close/>
                </a:path>
              </a:pathLst>
            </a:custGeom>
            <a:blipFill>
              <a:blip r:embed="rId5"/>
              <a:stretch>
                <a:fillRect l="0" t="0" r="0" b="0"/>
              </a:stretch>
            </a:blipFill>
          </p:spPr>
        </p:sp>
        <p:sp>
          <p:nvSpPr>
            <p:cNvPr name="TextBox 11" id="11"/>
            <p:cNvSpPr txBox="true"/>
            <p:nvPr/>
          </p:nvSpPr>
          <p:spPr>
            <a:xfrm rot="0">
              <a:off x="2258633" y="87842"/>
              <a:ext cx="4286876" cy="1971910"/>
            </a:xfrm>
            <a:prstGeom prst="rect">
              <a:avLst/>
            </a:prstGeom>
          </p:spPr>
          <p:txBody>
            <a:bodyPr anchor="t" rtlCol="false" tIns="0" lIns="0" bIns="0" rIns="0">
              <a:spAutoFit/>
            </a:bodyPr>
            <a:lstStyle/>
            <a:p>
              <a:pPr algn="l">
                <a:lnSpc>
                  <a:spcPts val="2863"/>
                </a:lnSpc>
              </a:pPr>
              <a:r>
                <a:rPr lang="en-US" sz="2309" spc="99">
                  <a:solidFill>
                    <a:srgbClr val="F1F1F1"/>
                  </a:solidFill>
                  <a:latin typeface="Arial"/>
                </a:rPr>
                <a:t>VIII </a:t>
              </a:r>
            </a:p>
            <a:p>
              <a:pPr algn="l">
                <a:lnSpc>
                  <a:spcPts val="2863"/>
                </a:lnSpc>
              </a:pPr>
              <a:r>
                <a:rPr lang="en-US" sz="2309" spc="99">
                  <a:solidFill>
                    <a:srgbClr val="F1F1F1"/>
                  </a:solidFill>
                  <a:latin typeface="Arial"/>
                </a:rPr>
                <a:t>MEDIA ETHICS CONFERENCE</a:t>
              </a:r>
            </a:p>
            <a:p>
              <a:pPr algn="l">
                <a:lnSpc>
                  <a:spcPts val="2863"/>
                </a:lnSpc>
              </a:pPr>
              <a:r>
                <a:rPr lang="en-US" sz="2309" spc="99">
                  <a:solidFill>
                    <a:srgbClr val="F1F1F1"/>
                  </a:solidFill>
                  <a:latin typeface="Arial"/>
                </a:rPr>
                <a:t>COIMBRA 2024</a:t>
              </a: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17489303" y="8671786"/>
            <a:ext cx="1597394" cy="864007"/>
          </a:xfrm>
          <a:custGeom>
            <a:avLst/>
            <a:gdLst/>
            <a:ahLst/>
            <a:cxnLst/>
            <a:rect r="r" b="b" t="t" l="l"/>
            <a:pathLst>
              <a:path h="864007" w="1597394">
                <a:moveTo>
                  <a:pt x="0" y="0"/>
                </a:moveTo>
                <a:lnTo>
                  <a:pt x="1597394" y="0"/>
                </a:lnTo>
                <a:lnTo>
                  <a:pt x="1597394" y="864007"/>
                </a:lnTo>
                <a:lnTo>
                  <a:pt x="0" y="864007"/>
                </a:lnTo>
                <a:lnTo>
                  <a:pt x="0" y="0"/>
                </a:lnTo>
                <a:close/>
              </a:path>
            </a:pathLst>
          </a:custGeom>
          <a:blipFill>
            <a:blip r:embed="rId3">
              <a:extLst>
                <a:ext uri="{96DAC541-7B7A-43D3-8B79-37D633B846F1}">
                  <asvg:svgBlip xmlns:asvg="http://schemas.microsoft.com/office/drawing/2016/SVG/main" r:embed="rId4"/>
                </a:ext>
              </a:extLst>
            </a:blip>
            <a:stretch>
              <a:fillRect l="-19000" t="0" r="-23999" b="-45079"/>
            </a:stretch>
          </a:blipFill>
        </p:spPr>
      </p:sp>
      <p:sp>
        <p:nvSpPr>
          <p:cNvPr name="AutoShape 4" id="4"/>
          <p:cNvSpPr/>
          <p:nvPr/>
        </p:nvSpPr>
        <p:spPr>
          <a:xfrm>
            <a:off x="5927802" y="8938486"/>
            <a:ext cx="6432396" cy="0"/>
          </a:xfrm>
          <a:prstGeom prst="line">
            <a:avLst/>
          </a:prstGeom>
          <a:ln cap="rnd" w="38100">
            <a:solidFill>
              <a:srgbClr val="FFFFFF"/>
            </a:solidFill>
            <a:prstDash val="solid"/>
            <a:headEnd type="oval" len="lg" w="lg"/>
            <a:tailEnd type="oval" len="lg" w="lg"/>
          </a:ln>
        </p:spPr>
      </p:sp>
      <p:grpSp>
        <p:nvGrpSpPr>
          <p:cNvPr name="Group 5" id="5"/>
          <p:cNvGrpSpPr/>
          <p:nvPr/>
        </p:nvGrpSpPr>
        <p:grpSpPr>
          <a:xfrm rot="0">
            <a:off x="5662034" y="2581603"/>
            <a:ext cx="6963931" cy="744400"/>
            <a:chOff x="0" y="0"/>
            <a:chExt cx="1393964" cy="149006"/>
          </a:xfrm>
        </p:grpSpPr>
        <p:sp>
          <p:nvSpPr>
            <p:cNvPr name="Freeform 6" id="6"/>
            <p:cNvSpPr/>
            <p:nvPr/>
          </p:nvSpPr>
          <p:spPr>
            <a:xfrm flipH="false" flipV="false" rot="0">
              <a:off x="0" y="0"/>
              <a:ext cx="1393964" cy="149006"/>
            </a:xfrm>
            <a:custGeom>
              <a:avLst/>
              <a:gdLst/>
              <a:ahLst/>
              <a:cxnLst/>
              <a:rect r="r" b="b" t="t" l="l"/>
              <a:pathLst>
                <a:path h="149006" w="1393964">
                  <a:moveTo>
                    <a:pt x="12229" y="0"/>
                  </a:moveTo>
                  <a:lnTo>
                    <a:pt x="1381735" y="0"/>
                  </a:lnTo>
                  <a:cubicBezTo>
                    <a:pt x="1388489" y="0"/>
                    <a:pt x="1393964" y="5475"/>
                    <a:pt x="1393964" y="12229"/>
                  </a:cubicBezTo>
                  <a:lnTo>
                    <a:pt x="1393964" y="136777"/>
                  </a:lnTo>
                  <a:cubicBezTo>
                    <a:pt x="1393964" y="143531"/>
                    <a:pt x="1388489" y="149006"/>
                    <a:pt x="1381735" y="149006"/>
                  </a:cubicBezTo>
                  <a:lnTo>
                    <a:pt x="12229" y="149006"/>
                  </a:lnTo>
                  <a:cubicBezTo>
                    <a:pt x="8986" y="149006"/>
                    <a:pt x="5875" y="147717"/>
                    <a:pt x="3582" y="145424"/>
                  </a:cubicBezTo>
                  <a:cubicBezTo>
                    <a:pt x="1288" y="143131"/>
                    <a:pt x="0" y="140020"/>
                    <a:pt x="0" y="136777"/>
                  </a:cubicBezTo>
                  <a:lnTo>
                    <a:pt x="0" y="12229"/>
                  </a:lnTo>
                  <a:cubicBezTo>
                    <a:pt x="0" y="5475"/>
                    <a:pt x="5475" y="0"/>
                    <a:pt x="12229" y="0"/>
                  </a:cubicBezTo>
                  <a:close/>
                </a:path>
              </a:pathLst>
            </a:custGeom>
            <a:solidFill>
              <a:srgbClr val="000000">
                <a:alpha val="0"/>
              </a:srgbClr>
            </a:solidFill>
            <a:ln w="38100" cap="sq">
              <a:solidFill>
                <a:srgbClr val="F1F1F1"/>
              </a:solidFill>
              <a:prstDash val="solid"/>
              <a:miter/>
            </a:ln>
          </p:spPr>
        </p:sp>
        <p:sp>
          <p:nvSpPr>
            <p:cNvPr name="TextBox 7" id="7"/>
            <p:cNvSpPr txBox="true"/>
            <p:nvPr/>
          </p:nvSpPr>
          <p:spPr>
            <a:xfrm>
              <a:off x="0" y="-9525"/>
              <a:ext cx="1393964" cy="158531"/>
            </a:xfrm>
            <a:prstGeom prst="rect">
              <a:avLst/>
            </a:prstGeom>
          </p:spPr>
          <p:txBody>
            <a:bodyPr anchor="ctr" rtlCol="false" tIns="95370" lIns="95370" bIns="95370" rIns="95370"/>
            <a:lstStyle/>
            <a:p>
              <a:pPr algn="ctr">
                <a:lnSpc>
                  <a:spcPts val="3040"/>
                </a:lnSpc>
              </a:pPr>
              <a:r>
                <a:rPr lang="en-US" sz="2533">
                  <a:solidFill>
                    <a:srgbClr val="FFFFFF"/>
                  </a:solidFill>
                  <a:latin typeface="Nunito Sans Bold"/>
                </a:rPr>
                <a:t>TÍTULO</a:t>
              </a:r>
            </a:p>
          </p:txBody>
        </p:sp>
      </p:grpSp>
      <p:grpSp>
        <p:nvGrpSpPr>
          <p:cNvPr name="Group 8" id="8"/>
          <p:cNvGrpSpPr/>
          <p:nvPr/>
        </p:nvGrpSpPr>
        <p:grpSpPr>
          <a:xfrm rot="0">
            <a:off x="8341700" y="-836774"/>
            <a:ext cx="1604599" cy="2221154"/>
            <a:chOff x="0" y="0"/>
            <a:chExt cx="422610" cy="584995"/>
          </a:xfrm>
        </p:grpSpPr>
        <p:sp>
          <p:nvSpPr>
            <p:cNvPr name="Freeform 9" id="9"/>
            <p:cNvSpPr/>
            <p:nvPr/>
          </p:nvSpPr>
          <p:spPr>
            <a:xfrm flipH="false" flipV="false" rot="0">
              <a:off x="0" y="0"/>
              <a:ext cx="422610" cy="584995"/>
            </a:xfrm>
            <a:custGeom>
              <a:avLst/>
              <a:gdLst/>
              <a:ahLst/>
              <a:cxnLst/>
              <a:rect r="r" b="b" t="t" l="l"/>
              <a:pathLst>
                <a:path h="584995" w="422610">
                  <a:moveTo>
                    <a:pt x="77197" y="0"/>
                  </a:moveTo>
                  <a:lnTo>
                    <a:pt x="345413" y="0"/>
                  </a:lnTo>
                  <a:cubicBezTo>
                    <a:pt x="365887" y="0"/>
                    <a:pt x="385523" y="8133"/>
                    <a:pt x="400000" y="22611"/>
                  </a:cubicBezTo>
                  <a:cubicBezTo>
                    <a:pt x="414477" y="37088"/>
                    <a:pt x="422610" y="56723"/>
                    <a:pt x="422610" y="77197"/>
                  </a:cubicBezTo>
                  <a:lnTo>
                    <a:pt x="422610" y="507798"/>
                  </a:lnTo>
                  <a:cubicBezTo>
                    <a:pt x="422610" y="528272"/>
                    <a:pt x="414477" y="547907"/>
                    <a:pt x="400000" y="562385"/>
                  </a:cubicBezTo>
                  <a:cubicBezTo>
                    <a:pt x="385523" y="576862"/>
                    <a:pt x="365887" y="584995"/>
                    <a:pt x="345413" y="584995"/>
                  </a:cubicBezTo>
                  <a:lnTo>
                    <a:pt x="77197" y="584995"/>
                  </a:lnTo>
                  <a:cubicBezTo>
                    <a:pt x="56723" y="584995"/>
                    <a:pt x="37088" y="576862"/>
                    <a:pt x="22611" y="562385"/>
                  </a:cubicBezTo>
                  <a:cubicBezTo>
                    <a:pt x="8133" y="547907"/>
                    <a:pt x="0" y="528272"/>
                    <a:pt x="0" y="507798"/>
                  </a:cubicBezTo>
                  <a:lnTo>
                    <a:pt x="0" y="77197"/>
                  </a:lnTo>
                  <a:cubicBezTo>
                    <a:pt x="0" y="56723"/>
                    <a:pt x="8133" y="37088"/>
                    <a:pt x="22611" y="22611"/>
                  </a:cubicBezTo>
                  <a:cubicBezTo>
                    <a:pt x="37088" y="8133"/>
                    <a:pt x="56723" y="0"/>
                    <a:pt x="77197" y="0"/>
                  </a:cubicBezTo>
                  <a:close/>
                </a:path>
              </a:pathLst>
            </a:custGeom>
            <a:solidFill>
              <a:srgbClr val="000000">
                <a:alpha val="0"/>
              </a:srgbClr>
            </a:solidFill>
            <a:ln w="47625" cap="sq">
              <a:solidFill>
                <a:srgbClr val="FFFFFF"/>
              </a:solidFill>
              <a:prstDash val="solid"/>
              <a:miter/>
            </a:ln>
          </p:spPr>
        </p:sp>
        <p:sp>
          <p:nvSpPr>
            <p:cNvPr name="TextBox 10" id="10"/>
            <p:cNvSpPr txBox="true"/>
            <p:nvPr/>
          </p:nvSpPr>
          <p:spPr>
            <a:xfrm>
              <a:off x="0" y="0"/>
              <a:ext cx="422610" cy="584995"/>
            </a:xfrm>
            <a:prstGeom prst="rect">
              <a:avLst/>
            </a:prstGeom>
          </p:spPr>
          <p:txBody>
            <a:bodyPr anchor="b" rtlCol="false" tIns="139700" lIns="139700" bIns="139700" rIns="139700"/>
            <a:lstStyle/>
            <a:p>
              <a:pPr algn="ctr">
                <a:lnSpc>
                  <a:spcPts val="5080"/>
                </a:lnSpc>
              </a:pPr>
              <a:r>
                <a:rPr lang="en-US" sz="4233">
                  <a:solidFill>
                    <a:srgbClr val="FFFFFF"/>
                  </a:solidFill>
                  <a:latin typeface="Nunito Sans"/>
                </a:rPr>
                <a:t>2</a:t>
              </a:r>
            </a:p>
          </p:txBody>
        </p:sp>
      </p:grpSp>
      <p:sp>
        <p:nvSpPr>
          <p:cNvPr name="TextBox 11" id="11"/>
          <p:cNvSpPr txBox="true"/>
          <p:nvPr/>
        </p:nvSpPr>
        <p:spPr>
          <a:xfrm rot="0">
            <a:off x="765675" y="3727774"/>
            <a:ext cx="16756651" cy="4866339"/>
          </a:xfrm>
          <a:prstGeom prst="rect">
            <a:avLst/>
          </a:prstGeom>
        </p:spPr>
        <p:txBody>
          <a:bodyPr anchor="t" rtlCol="false" tIns="0" lIns="0" bIns="0" rIns="0">
            <a:spAutoFit/>
          </a:bodyPr>
          <a:lstStyle/>
          <a:p>
            <a:pPr algn="ctr">
              <a:lnSpc>
                <a:spcPts val="3877"/>
              </a:lnSpc>
            </a:pPr>
            <a:r>
              <a:rPr lang="en-US" sz="2349" spc="23">
                <a:solidFill>
                  <a:srgbClr val="FFFFFF"/>
                </a:solidFill>
                <a:latin typeface="Arial"/>
              </a:rPr>
              <a:t>Lorem ipsum Lorem ipsum Lorem ipsum Lorem ipsum Lorem ipsum Lorem ipsum Lorem ipsum Lorem ipsum Lorem ipsum Lorem ipsum Lorem ipsum Lorem ipsum Lorem ipsum Lorem ipsum Lorem ipsum.</a:t>
            </a:r>
          </a:p>
          <a:p>
            <a:pPr algn="ctr">
              <a:lnSpc>
                <a:spcPts val="3877"/>
              </a:lnSpc>
            </a:pPr>
          </a:p>
          <a:p>
            <a:pPr algn="ctr">
              <a:lnSpc>
                <a:spcPts val="3877"/>
              </a:lnSpc>
            </a:pPr>
            <a:r>
              <a:rPr lang="en-US" sz="2349" spc="23">
                <a:solidFill>
                  <a:srgbClr val="FFFFFF"/>
                </a:solidFill>
                <a:latin typeface="Arial"/>
              </a:rPr>
              <a:t>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a:t>
            </a:r>
          </a:p>
          <a:p>
            <a:pPr algn="ctr">
              <a:lnSpc>
                <a:spcPts val="3877"/>
              </a:lnSpc>
            </a:pPr>
          </a:p>
          <a:p>
            <a:pPr algn="ctr">
              <a:lnSpc>
                <a:spcPts val="3877"/>
              </a:lnSpc>
            </a:pPr>
            <a:r>
              <a:rPr lang="en-US" sz="2349" spc="23">
                <a:solidFill>
                  <a:srgbClr val="FFFFFF"/>
                </a:solidFill>
                <a:latin typeface="Arial"/>
              </a:rPr>
              <a:t>Lorem ipsum Lorem ipsum Lorem ipsum Lorem ipsum Lorem ipsum Lorem ipsum Lorem ipsum Lorem ipsum Lorem ipsum Lorem ipsum Lorem ipsum Lorem ipsum Lorem ipsum Lorem ipsum Lorem ipsum.</a:t>
            </a:r>
          </a:p>
        </p:txBody>
      </p:sp>
      <p:grpSp>
        <p:nvGrpSpPr>
          <p:cNvPr name="Group 12" id="12"/>
          <p:cNvGrpSpPr/>
          <p:nvPr/>
        </p:nvGrpSpPr>
        <p:grpSpPr>
          <a:xfrm rot="0">
            <a:off x="13378868" y="627276"/>
            <a:ext cx="4909132" cy="1639392"/>
            <a:chOff x="0" y="0"/>
            <a:chExt cx="6545509" cy="2185855"/>
          </a:xfrm>
        </p:grpSpPr>
        <p:sp>
          <p:nvSpPr>
            <p:cNvPr name="Freeform 13" id="13"/>
            <p:cNvSpPr/>
            <p:nvPr/>
          </p:nvSpPr>
          <p:spPr>
            <a:xfrm flipH="false" flipV="false" rot="0">
              <a:off x="0" y="0"/>
              <a:ext cx="2185855" cy="2185855"/>
            </a:xfrm>
            <a:custGeom>
              <a:avLst/>
              <a:gdLst/>
              <a:ahLst/>
              <a:cxnLst/>
              <a:rect r="r" b="b" t="t" l="l"/>
              <a:pathLst>
                <a:path h="2185855" w="2185855">
                  <a:moveTo>
                    <a:pt x="0" y="0"/>
                  </a:moveTo>
                  <a:lnTo>
                    <a:pt x="2185855" y="0"/>
                  </a:lnTo>
                  <a:lnTo>
                    <a:pt x="2185855" y="2185855"/>
                  </a:lnTo>
                  <a:lnTo>
                    <a:pt x="0" y="2185855"/>
                  </a:lnTo>
                  <a:lnTo>
                    <a:pt x="0" y="0"/>
                  </a:lnTo>
                  <a:close/>
                </a:path>
              </a:pathLst>
            </a:custGeom>
            <a:blipFill>
              <a:blip r:embed="rId5"/>
              <a:stretch>
                <a:fillRect l="0" t="0" r="0" b="0"/>
              </a:stretch>
            </a:blipFill>
          </p:spPr>
        </p:sp>
        <p:sp>
          <p:nvSpPr>
            <p:cNvPr name="TextBox 14" id="14"/>
            <p:cNvSpPr txBox="true"/>
            <p:nvPr/>
          </p:nvSpPr>
          <p:spPr>
            <a:xfrm rot="0">
              <a:off x="2258633" y="87842"/>
              <a:ext cx="4286876" cy="1971910"/>
            </a:xfrm>
            <a:prstGeom prst="rect">
              <a:avLst/>
            </a:prstGeom>
          </p:spPr>
          <p:txBody>
            <a:bodyPr anchor="t" rtlCol="false" tIns="0" lIns="0" bIns="0" rIns="0">
              <a:spAutoFit/>
            </a:bodyPr>
            <a:lstStyle/>
            <a:p>
              <a:pPr algn="l">
                <a:lnSpc>
                  <a:spcPts val="2863"/>
                </a:lnSpc>
              </a:pPr>
              <a:r>
                <a:rPr lang="en-US" sz="2309" spc="99">
                  <a:solidFill>
                    <a:srgbClr val="F1F1F1"/>
                  </a:solidFill>
                  <a:latin typeface="Arial"/>
                </a:rPr>
                <a:t>VIII </a:t>
              </a:r>
            </a:p>
            <a:p>
              <a:pPr algn="l">
                <a:lnSpc>
                  <a:spcPts val="2863"/>
                </a:lnSpc>
              </a:pPr>
              <a:r>
                <a:rPr lang="en-US" sz="2309" spc="99">
                  <a:solidFill>
                    <a:srgbClr val="F1F1F1"/>
                  </a:solidFill>
                  <a:latin typeface="Arial"/>
                </a:rPr>
                <a:t>MEDIA ETHICS CONFERENCE</a:t>
              </a:r>
            </a:p>
            <a:p>
              <a:pPr algn="l">
                <a:lnSpc>
                  <a:spcPts val="2863"/>
                </a:lnSpc>
              </a:pPr>
              <a:r>
                <a:rPr lang="en-US" sz="2309" spc="99">
                  <a:solidFill>
                    <a:srgbClr val="F1F1F1"/>
                  </a:solidFill>
                  <a:latin typeface="Arial"/>
                </a:rPr>
                <a:t>COIMBRA 2024</a:t>
              </a:r>
            </a:p>
          </p:txBody>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2398758" y="8638978"/>
            <a:ext cx="13702608" cy="779111"/>
            <a:chOff x="0" y="0"/>
            <a:chExt cx="2504124" cy="142381"/>
          </a:xfrm>
        </p:grpSpPr>
        <p:sp>
          <p:nvSpPr>
            <p:cNvPr name="Freeform 4" id="4"/>
            <p:cNvSpPr/>
            <p:nvPr/>
          </p:nvSpPr>
          <p:spPr>
            <a:xfrm flipH="false" flipV="false" rot="0">
              <a:off x="0" y="0"/>
              <a:ext cx="2504124" cy="142381"/>
            </a:xfrm>
            <a:custGeom>
              <a:avLst/>
              <a:gdLst/>
              <a:ahLst/>
              <a:cxnLst/>
              <a:rect r="r" b="b" t="t" l="l"/>
              <a:pathLst>
                <a:path h="142381" w="2504124">
                  <a:moveTo>
                    <a:pt x="6215" y="0"/>
                  </a:moveTo>
                  <a:lnTo>
                    <a:pt x="2497909" y="0"/>
                  </a:lnTo>
                  <a:cubicBezTo>
                    <a:pt x="2501342" y="0"/>
                    <a:pt x="2504124" y="2783"/>
                    <a:pt x="2504124" y="6215"/>
                  </a:cubicBezTo>
                  <a:lnTo>
                    <a:pt x="2504124" y="136166"/>
                  </a:lnTo>
                  <a:cubicBezTo>
                    <a:pt x="2504124" y="137814"/>
                    <a:pt x="2503469" y="139395"/>
                    <a:pt x="2502304" y="140561"/>
                  </a:cubicBezTo>
                  <a:cubicBezTo>
                    <a:pt x="2501138" y="141726"/>
                    <a:pt x="2499558" y="142381"/>
                    <a:pt x="2497909" y="142381"/>
                  </a:cubicBezTo>
                  <a:lnTo>
                    <a:pt x="6215" y="142381"/>
                  </a:lnTo>
                  <a:cubicBezTo>
                    <a:pt x="2783" y="142381"/>
                    <a:pt x="0" y="139598"/>
                    <a:pt x="0" y="136166"/>
                  </a:cubicBezTo>
                  <a:lnTo>
                    <a:pt x="0" y="6215"/>
                  </a:lnTo>
                  <a:cubicBezTo>
                    <a:pt x="0" y="2783"/>
                    <a:pt x="2783" y="0"/>
                    <a:pt x="6215" y="0"/>
                  </a:cubicBezTo>
                  <a:close/>
                </a:path>
              </a:pathLst>
            </a:custGeom>
            <a:solidFill>
              <a:srgbClr val="000000">
                <a:alpha val="0"/>
              </a:srgbClr>
            </a:solidFill>
            <a:ln w="38100" cap="sq">
              <a:solidFill>
                <a:srgbClr val="F1F1F1"/>
              </a:solidFill>
              <a:prstDash val="solid"/>
              <a:miter/>
            </a:ln>
          </p:spPr>
        </p:sp>
        <p:sp>
          <p:nvSpPr>
            <p:cNvPr name="TextBox 5" id="5"/>
            <p:cNvSpPr txBox="true"/>
            <p:nvPr/>
          </p:nvSpPr>
          <p:spPr>
            <a:xfrm>
              <a:off x="0" y="-57150"/>
              <a:ext cx="2504124" cy="199531"/>
            </a:xfrm>
            <a:prstGeom prst="rect">
              <a:avLst/>
            </a:prstGeom>
          </p:spPr>
          <p:txBody>
            <a:bodyPr anchor="ctr" rtlCol="false" tIns="95370" lIns="95370" bIns="95370" rIns="95370"/>
            <a:lstStyle/>
            <a:p>
              <a:pPr algn="ctr">
                <a:lnSpc>
                  <a:spcPts val="3040"/>
                </a:lnSpc>
              </a:pPr>
              <a:r>
                <a:rPr lang="en-US" sz="2533">
                  <a:solidFill>
                    <a:srgbClr val="FFFFFF"/>
                  </a:solidFill>
                  <a:latin typeface="Arial"/>
                </a:rPr>
                <a:t>SUGESTÃO DE TELA PARA EXIBIÇÃO DE VÍDEO</a:t>
              </a:r>
            </a:p>
          </p:txBody>
        </p:sp>
      </p:grpSp>
      <p:grpSp>
        <p:nvGrpSpPr>
          <p:cNvPr name="Group 6" id="6"/>
          <p:cNvGrpSpPr/>
          <p:nvPr/>
        </p:nvGrpSpPr>
        <p:grpSpPr>
          <a:xfrm rot="0">
            <a:off x="2398758" y="2645076"/>
            <a:ext cx="1128385" cy="5619293"/>
            <a:chOff x="0" y="0"/>
            <a:chExt cx="225545" cy="1123203"/>
          </a:xfrm>
        </p:grpSpPr>
        <p:sp>
          <p:nvSpPr>
            <p:cNvPr name="Freeform 7" id="7"/>
            <p:cNvSpPr/>
            <p:nvPr/>
          </p:nvSpPr>
          <p:spPr>
            <a:xfrm flipH="false" flipV="false" rot="0">
              <a:off x="0" y="0"/>
              <a:ext cx="225545" cy="1123203"/>
            </a:xfrm>
            <a:custGeom>
              <a:avLst/>
              <a:gdLst/>
              <a:ahLst/>
              <a:cxnLst/>
              <a:rect r="r" b="b" t="t" l="l"/>
              <a:pathLst>
                <a:path h="1123203" w="225545">
                  <a:moveTo>
                    <a:pt x="75472" y="0"/>
                  </a:moveTo>
                  <a:lnTo>
                    <a:pt x="150074" y="0"/>
                  </a:lnTo>
                  <a:cubicBezTo>
                    <a:pt x="191755" y="0"/>
                    <a:pt x="225545" y="33790"/>
                    <a:pt x="225545" y="75472"/>
                  </a:cubicBezTo>
                  <a:lnTo>
                    <a:pt x="225545" y="1047731"/>
                  </a:lnTo>
                  <a:cubicBezTo>
                    <a:pt x="225545" y="1089413"/>
                    <a:pt x="191755" y="1123203"/>
                    <a:pt x="150074" y="1123203"/>
                  </a:cubicBezTo>
                  <a:lnTo>
                    <a:pt x="75472" y="1123203"/>
                  </a:lnTo>
                  <a:cubicBezTo>
                    <a:pt x="33790" y="1123203"/>
                    <a:pt x="0" y="1089413"/>
                    <a:pt x="0" y="1047731"/>
                  </a:cubicBezTo>
                  <a:lnTo>
                    <a:pt x="0" y="75472"/>
                  </a:lnTo>
                  <a:cubicBezTo>
                    <a:pt x="0" y="33790"/>
                    <a:pt x="33790" y="0"/>
                    <a:pt x="75472" y="0"/>
                  </a:cubicBezTo>
                  <a:close/>
                </a:path>
              </a:pathLst>
            </a:custGeom>
            <a:solidFill>
              <a:srgbClr val="FFFFFF"/>
            </a:solidFill>
          </p:spPr>
        </p:sp>
        <p:sp>
          <p:nvSpPr>
            <p:cNvPr name="TextBox 8" id="8"/>
            <p:cNvSpPr txBox="true"/>
            <p:nvPr/>
          </p:nvSpPr>
          <p:spPr>
            <a:xfrm>
              <a:off x="0" y="-9525"/>
              <a:ext cx="225545" cy="1132728"/>
            </a:xfrm>
            <a:prstGeom prst="rect">
              <a:avLst/>
            </a:prstGeom>
          </p:spPr>
          <p:txBody>
            <a:bodyPr anchor="ctr" rtlCol="false" tIns="50800" lIns="50800" bIns="50800" rIns="50800"/>
            <a:lstStyle/>
            <a:p>
              <a:pPr algn="ctr">
                <a:lnSpc>
                  <a:spcPts val="3040"/>
                </a:lnSpc>
              </a:pPr>
            </a:p>
          </p:txBody>
        </p:sp>
      </p:grpSp>
      <p:grpSp>
        <p:nvGrpSpPr>
          <p:cNvPr name="Group 9" id="9"/>
          <p:cNvGrpSpPr/>
          <p:nvPr/>
        </p:nvGrpSpPr>
        <p:grpSpPr>
          <a:xfrm rot="0">
            <a:off x="3909419" y="1351535"/>
            <a:ext cx="12191947" cy="6912834"/>
            <a:chOff x="0" y="0"/>
            <a:chExt cx="6350000" cy="3600450"/>
          </a:xfrm>
        </p:grpSpPr>
        <p:sp>
          <p:nvSpPr>
            <p:cNvPr name="Freeform 10" id="10"/>
            <p:cNvSpPr/>
            <p:nvPr/>
          </p:nvSpPr>
          <p:spPr>
            <a:xfrm flipH="false" flipV="false" rot="0">
              <a:off x="0" y="0"/>
              <a:ext cx="6350000" cy="3600450"/>
            </a:xfrm>
            <a:custGeom>
              <a:avLst/>
              <a:gdLst/>
              <a:ahLst/>
              <a:cxnLst/>
              <a:rect r="r" b="b" t="t" l="l"/>
              <a:pathLst>
                <a:path h="3600450" w="6350000">
                  <a:moveTo>
                    <a:pt x="0" y="0"/>
                  </a:moveTo>
                  <a:lnTo>
                    <a:pt x="5050790" y="0"/>
                  </a:lnTo>
                  <a:lnTo>
                    <a:pt x="6350000" y="1334770"/>
                  </a:lnTo>
                  <a:lnTo>
                    <a:pt x="6350000" y="3600450"/>
                  </a:lnTo>
                  <a:lnTo>
                    <a:pt x="0" y="3600450"/>
                  </a:lnTo>
                  <a:close/>
                </a:path>
              </a:pathLst>
            </a:custGeom>
            <a:blipFill>
              <a:blip r:embed="rId3"/>
              <a:stretch>
                <a:fillRect l="-234" t="0" r="-234" b="0"/>
              </a:stretch>
            </a:blipFill>
          </p:spPr>
        </p:sp>
      </p:grpSp>
      <p:sp>
        <p:nvSpPr>
          <p:cNvPr name="Freeform 11" id="11"/>
          <p:cNvSpPr/>
          <p:nvPr/>
        </p:nvSpPr>
        <p:spPr>
          <a:xfrm flipH="false" flipV="false" rot="0">
            <a:off x="15097391" y="6640523"/>
            <a:ext cx="1597394" cy="864007"/>
          </a:xfrm>
          <a:custGeom>
            <a:avLst/>
            <a:gdLst/>
            <a:ahLst/>
            <a:cxnLst/>
            <a:rect r="r" b="b" t="t" l="l"/>
            <a:pathLst>
              <a:path h="864007" w="1597394">
                <a:moveTo>
                  <a:pt x="0" y="0"/>
                </a:moveTo>
                <a:lnTo>
                  <a:pt x="1597394" y="0"/>
                </a:lnTo>
                <a:lnTo>
                  <a:pt x="1597394" y="864007"/>
                </a:lnTo>
                <a:lnTo>
                  <a:pt x="0" y="864007"/>
                </a:lnTo>
                <a:lnTo>
                  <a:pt x="0" y="0"/>
                </a:lnTo>
                <a:close/>
              </a:path>
            </a:pathLst>
          </a:custGeom>
          <a:blipFill>
            <a:blip r:embed="rId4">
              <a:extLst>
                <a:ext uri="{96DAC541-7B7A-43D3-8B79-37D633B846F1}">
                  <asvg:svgBlip xmlns:asvg="http://schemas.microsoft.com/office/drawing/2016/SVG/main" r:embed="rId5"/>
                </a:ext>
              </a:extLst>
            </a:blip>
            <a:stretch>
              <a:fillRect l="-19000" t="0" r="-23999" b="-45079"/>
            </a:stretch>
          </a:blipFill>
        </p:spPr>
      </p:sp>
      <p:grpSp>
        <p:nvGrpSpPr>
          <p:cNvPr name="Group 12" id="12"/>
          <p:cNvGrpSpPr/>
          <p:nvPr/>
        </p:nvGrpSpPr>
        <p:grpSpPr>
          <a:xfrm rot="0">
            <a:off x="2398758" y="1351535"/>
            <a:ext cx="1128385" cy="1013378"/>
            <a:chOff x="0" y="0"/>
            <a:chExt cx="206210" cy="185193"/>
          </a:xfrm>
        </p:grpSpPr>
        <p:sp>
          <p:nvSpPr>
            <p:cNvPr name="Freeform 13" id="13"/>
            <p:cNvSpPr/>
            <p:nvPr/>
          </p:nvSpPr>
          <p:spPr>
            <a:xfrm flipH="false" flipV="false" rot="0">
              <a:off x="0" y="0"/>
              <a:ext cx="206210" cy="185193"/>
            </a:xfrm>
            <a:custGeom>
              <a:avLst/>
              <a:gdLst/>
              <a:ahLst/>
              <a:cxnLst/>
              <a:rect r="r" b="b" t="t" l="l"/>
              <a:pathLst>
                <a:path h="185193" w="206210">
                  <a:moveTo>
                    <a:pt x="75472" y="0"/>
                  </a:moveTo>
                  <a:lnTo>
                    <a:pt x="130738" y="0"/>
                  </a:lnTo>
                  <a:cubicBezTo>
                    <a:pt x="150755" y="0"/>
                    <a:pt x="169951" y="7951"/>
                    <a:pt x="184105" y="22105"/>
                  </a:cubicBezTo>
                  <a:cubicBezTo>
                    <a:pt x="198259" y="36259"/>
                    <a:pt x="206210" y="55455"/>
                    <a:pt x="206210" y="75472"/>
                  </a:cubicBezTo>
                  <a:lnTo>
                    <a:pt x="206210" y="109721"/>
                  </a:lnTo>
                  <a:cubicBezTo>
                    <a:pt x="206210" y="151403"/>
                    <a:pt x="172420" y="185193"/>
                    <a:pt x="130738" y="185193"/>
                  </a:cubicBezTo>
                  <a:lnTo>
                    <a:pt x="75472" y="185193"/>
                  </a:lnTo>
                  <a:cubicBezTo>
                    <a:pt x="33790" y="185193"/>
                    <a:pt x="0" y="151403"/>
                    <a:pt x="0" y="109721"/>
                  </a:cubicBezTo>
                  <a:lnTo>
                    <a:pt x="0" y="75472"/>
                  </a:lnTo>
                  <a:cubicBezTo>
                    <a:pt x="0" y="33790"/>
                    <a:pt x="33790" y="0"/>
                    <a:pt x="75472" y="0"/>
                  </a:cubicBezTo>
                  <a:close/>
                </a:path>
              </a:pathLst>
            </a:custGeom>
            <a:solidFill>
              <a:srgbClr val="FFFFFF"/>
            </a:solidFill>
            <a:ln w="38100" cap="sq">
              <a:solidFill>
                <a:srgbClr val="F1F1F1"/>
              </a:solidFill>
              <a:prstDash val="solid"/>
              <a:miter/>
            </a:ln>
          </p:spPr>
        </p:sp>
        <p:sp>
          <p:nvSpPr>
            <p:cNvPr name="TextBox 14" id="14"/>
            <p:cNvSpPr txBox="true"/>
            <p:nvPr/>
          </p:nvSpPr>
          <p:spPr>
            <a:xfrm>
              <a:off x="0" y="-9525"/>
              <a:ext cx="206210" cy="194718"/>
            </a:xfrm>
            <a:prstGeom prst="rect">
              <a:avLst/>
            </a:prstGeom>
          </p:spPr>
          <p:txBody>
            <a:bodyPr anchor="ctr" rtlCol="false" tIns="95370" lIns="95370" bIns="95370" rIns="95370"/>
            <a:lstStyle/>
            <a:p>
              <a:pPr algn="ctr">
                <a:lnSpc>
                  <a:spcPts val="3400"/>
                </a:lnSpc>
              </a:pPr>
              <a:r>
                <a:rPr lang="en-US" sz="2833">
                  <a:solidFill>
                    <a:srgbClr val="000214"/>
                  </a:solidFill>
                  <a:latin typeface="Nunito Sans Bold"/>
                </a:rPr>
                <a:t>IA</a:t>
              </a:r>
            </a:p>
          </p:txBody>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1836842" y="-432004"/>
            <a:ext cx="1597394" cy="864007"/>
          </a:xfrm>
          <a:custGeom>
            <a:avLst/>
            <a:gdLst/>
            <a:ahLst/>
            <a:cxnLst/>
            <a:rect r="r" b="b" t="t" l="l"/>
            <a:pathLst>
              <a:path h="864007" w="1597394">
                <a:moveTo>
                  <a:pt x="0" y="0"/>
                </a:moveTo>
                <a:lnTo>
                  <a:pt x="1597394" y="0"/>
                </a:lnTo>
                <a:lnTo>
                  <a:pt x="1597394" y="864008"/>
                </a:lnTo>
                <a:lnTo>
                  <a:pt x="0" y="864008"/>
                </a:lnTo>
                <a:lnTo>
                  <a:pt x="0" y="0"/>
                </a:lnTo>
                <a:close/>
              </a:path>
            </a:pathLst>
          </a:custGeom>
          <a:blipFill>
            <a:blip r:embed="rId3">
              <a:extLst>
                <a:ext uri="{96DAC541-7B7A-43D3-8B79-37D633B846F1}">
                  <asvg:svgBlip xmlns:asvg="http://schemas.microsoft.com/office/drawing/2016/SVG/main" r:embed="rId4"/>
                </a:ext>
              </a:extLst>
            </a:blip>
            <a:stretch>
              <a:fillRect l="-19000" t="0" r="-23999" b="-45079"/>
            </a:stretch>
          </a:blipFill>
        </p:spPr>
      </p:sp>
      <p:sp>
        <p:nvSpPr>
          <p:cNvPr name="AutoShape 4" id="4"/>
          <p:cNvSpPr/>
          <p:nvPr/>
        </p:nvSpPr>
        <p:spPr>
          <a:xfrm>
            <a:off x="5927802" y="8918113"/>
            <a:ext cx="6432396" cy="0"/>
          </a:xfrm>
          <a:prstGeom prst="line">
            <a:avLst/>
          </a:prstGeom>
          <a:ln cap="rnd" w="38100">
            <a:solidFill>
              <a:srgbClr val="FFFFFF"/>
            </a:solidFill>
            <a:prstDash val="solid"/>
            <a:headEnd type="oval" len="lg" w="lg"/>
            <a:tailEnd type="oval" len="lg" w="lg"/>
          </a:ln>
        </p:spPr>
      </p:sp>
      <p:grpSp>
        <p:nvGrpSpPr>
          <p:cNvPr name="Group 5" id="5"/>
          <p:cNvGrpSpPr/>
          <p:nvPr/>
        </p:nvGrpSpPr>
        <p:grpSpPr>
          <a:xfrm rot="0">
            <a:off x="1361863" y="1718431"/>
            <a:ext cx="15402530" cy="875993"/>
            <a:chOff x="0" y="0"/>
            <a:chExt cx="2956179" cy="168128"/>
          </a:xfrm>
        </p:grpSpPr>
        <p:sp>
          <p:nvSpPr>
            <p:cNvPr name="Freeform 6" id="6"/>
            <p:cNvSpPr/>
            <p:nvPr/>
          </p:nvSpPr>
          <p:spPr>
            <a:xfrm flipH="false" flipV="false" rot="0">
              <a:off x="0" y="0"/>
              <a:ext cx="2956179" cy="168128"/>
            </a:xfrm>
            <a:custGeom>
              <a:avLst/>
              <a:gdLst/>
              <a:ahLst/>
              <a:cxnLst/>
              <a:rect r="r" b="b" t="t" l="l"/>
              <a:pathLst>
                <a:path h="168128" w="2956179">
                  <a:moveTo>
                    <a:pt x="5529" y="0"/>
                  </a:moveTo>
                  <a:lnTo>
                    <a:pt x="2950650" y="0"/>
                  </a:lnTo>
                  <a:cubicBezTo>
                    <a:pt x="2953703" y="0"/>
                    <a:pt x="2956179" y="2475"/>
                    <a:pt x="2956179" y="5529"/>
                  </a:cubicBezTo>
                  <a:lnTo>
                    <a:pt x="2956179" y="162599"/>
                  </a:lnTo>
                  <a:cubicBezTo>
                    <a:pt x="2956179" y="164065"/>
                    <a:pt x="2955596" y="165471"/>
                    <a:pt x="2954559" y="166508"/>
                  </a:cubicBezTo>
                  <a:cubicBezTo>
                    <a:pt x="2953523" y="167545"/>
                    <a:pt x="2952116" y="168128"/>
                    <a:pt x="2950650" y="168128"/>
                  </a:cubicBezTo>
                  <a:lnTo>
                    <a:pt x="5529" y="168128"/>
                  </a:lnTo>
                  <a:cubicBezTo>
                    <a:pt x="4063" y="168128"/>
                    <a:pt x="2656" y="167545"/>
                    <a:pt x="1619" y="166508"/>
                  </a:cubicBezTo>
                  <a:cubicBezTo>
                    <a:pt x="583" y="165471"/>
                    <a:pt x="0" y="164065"/>
                    <a:pt x="0" y="162599"/>
                  </a:cubicBezTo>
                  <a:lnTo>
                    <a:pt x="0" y="5529"/>
                  </a:lnTo>
                  <a:cubicBezTo>
                    <a:pt x="0" y="4063"/>
                    <a:pt x="583" y="2656"/>
                    <a:pt x="1619" y="1619"/>
                  </a:cubicBezTo>
                  <a:cubicBezTo>
                    <a:pt x="2656" y="583"/>
                    <a:pt x="4063" y="0"/>
                    <a:pt x="5529" y="0"/>
                  </a:cubicBezTo>
                  <a:close/>
                </a:path>
              </a:pathLst>
            </a:custGeom>
            <a:solidFill>
              <a:srgbClr val="000000">
                <a:alpha val="0"/>
              </a:srgbClr>
            </a:solidFill>
            <a:ln w="38100" cap="sq">
              <a:solidFill>
                <a:srgbClr val="F1F1F1"/>
              </a:solidFill>
              <a:prstDash val="solid"/>
              <a:miter/>
            </a:ln>
          </p:spPr>
        </p:sp>
        <p:sp>
          <p:nvSpPr>
            <p:cNvPr name="TextBox 7" id="7"/>
            <p:cNvSpPr txBox="true"/>
            <p:nvPr/>
          </p:nvSpPr>
          <p:spPr>
            <a:xfrm>
              <a:off x="0" y="-57150"/>
              <a:ext cx="2956179" cy="225278"/>
            </a:xfrm>
            <a:prstGeom prst="rect">
              <a:avLst/>
            </a:prstGeom>
          </p:spPr>
          <p:txBody>
            <a:bodyPr anchor="ctr" rtlCol="false" tIns="95370" lIns="95370" bIns="95370" rIns="95370"/>
            <a:lstStyle/>
            <a:p>
              <a:pPr algn="ctr">
                <a:lnSpc>
                  <a:spcPts val="3040"/>
                </a:lnSpc>
              </a:pPr>
              <a:r>
                <a:rPr lang="en-US" sz="2533">
                  <a:solidFill>
                    <a:srgbClr val="FFFFFF"/>
                  </a:solidFill>
                  <a:latin typeface="Arial"/>
                </a:rPr>
                <a:t>SUGESTÃO DE TELA PARA EXIBIÇÃO DE FOTOS E/OU VÍDEOS</a:t>
              </a:r>
            </a:p>
          </p:txBody>
        </p:sp>
      </p:grpSp>
      <p:grpSp>
        <p:nvGrpSpPr>
          <p:cNvPr name="Group 8" id="8"/>
          <p:cNvGrpSpPr/>
          <p:nvPr/>
        </p:nvGrpSpPr>
        <p:grpSpPr>
          <a:xfrm rot="0">
            <a:off x="1361863" y="2860767"/>
            <a:ext cx="3497580" cy="5246370"/>
            <a:chOff x="0" y="0"/>
            <a:chExt cx="6350000" cy="9525000"/>
          </a:xfrm>
        </p:grpSpPr>
        <p:sp>
          <p:nvSpPr>
            <p:cNvPr name="Freeform 9" id="9"/>
            <p:cNvSpPr/>
            <p:nvPr/>
          </p:nvSpPr>
          <p:spPr>
            <a:xfrm flipH="false" flipV="false" rot="0">
              <a:off x="0" y="0"/>
              <a:ext cx="6350000" cy="9525000"/>
            </a:xfrm>
            <a:custGeom>
              <a:avLst/>
              <a:gdLst/>
              <a:ahLst/>
              <a:cxnLst/>
              <a:rect r="r" b="b" t="t" l="l"/>
              <a:pathLst>
                <a:path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5"/>
              <a:stretch>
                <a:fillRect l="-5869" t="-32946" r="-2721" b="-3646"/>
              </a:stretch>
            </a:blipFill>
          </p:spPr>
        </p:sp>
      </p:grpSp>
      <p:grpSp>
        <p:nvGrpSpPr>
          <p:cNvPr name="Group 10" id="10"/>
          <p:cNvGrpSpPr/>
          <p:nvPr/>
        </p:nvGrpSpPr>
        <p:grpSpPr>
          <a:xfrm rot="0">
            <a:off x="5385647" y="2860767"/>
            <a:ext cx="3497580" cy="5246370"/>
            <a:chOff x="0" y="0"/>
            <a:chExt cx="6350000" cy="9525000"/>
          </a:xfrm>
        </p:grpSpPr>
        <p:sp>
          <p:nvSpPr>
            <p:cNvPr name="Freeform 11" id="11"/>
            <p:cNvSpPr/>
            <p:nvPr/>
          </p:nvSpPr>
          <p:spPr>
            <a:xfrm flipH="false" flipV="false" rot="0">
              <a:off x="0" y="0"/>
              <a:ext cx="6350000" cy="9525000"/>
            </a:xfrm>
            <a:custGeom>
              <a:avLst/>
              <a:gdLst/>
              <a:ahLst/>
              <a:cxnLst/>
              <a:rect r="r" b="b" t="t" l="l"/>
              <a:pathLst>
                <a:path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6"/>
              <a:stretch>
                <a:fillRect l="-82894" t="0" r="-82894" b="0"/>
              </a:stretch>
            </a:blipFill>
          </p:spPr>
        </p:sp>
      </p:grpSp>
      <p:grpSp>
        <p:nvGrpSpPr>
          <p:cNvPr name="Group 12" id="12"/>
          <p:cNvGrpSpPr/>
          <p:nvPr/>
        </p:nvGrpSpPr>
        <p:grpSpPr>
          <a:xfrm rot="0">
            <a:off x="9407102" y="2860767"/>
            <a:ext cx="3497580" cy="5246370"/>
            <a:chOff x="0" y="0"/>
            <a:chExt cx="6350000" cy="9525000"/>
          </a:xfrm>
        </p:grpSpPr>
        <p:sp>
          <p:nvSpPr>
            <p:cNvPr name="Freeform 13" id="13"/>
            <p:cNvSpPr/>
            <p:nvPr/>
          </p:nvSpPr>
          <p:spPr>
            <a:xfrm flipH="false" flipV="false" rot="0">
              <a:off x="0" y="0"/>
              <a:ext cx="6350000" cy="9525000"/>
            </a:xfrm>
            <a:custGeom>
              <a:avLst/>
              <a:gdLst/>
              <a:ahLst/>
              <a:cxnLst/>
              <a:rect r="r" b="b" t="t" l="l"/>
              <a:pathLst>
                <a:path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7"/>
              <a:stretch>
                <a:fillRect l="-93165" t="0" r="-72623" b="0"/>
              </a:stretch>
            </a:blipFill>
          </p:spPr>
        </p:sp>
      </p:grpSp>
      <p:grpSp>
        <p:nvGrpSpPr>
          <p:cNvPr name="Group 14" id="14"/>
          <p:cNvGrpSpPr/>
          <p:nvPr/>
        </p:nvGrpSpPr>
        <p:grpSpPr>
          <a:xfrm rot="0">
            <a:off x="13428557" y="2860767"/>
            <a:ext cx="3497580" cy="5246370"/>
            <a:chOff x="0" y="0"/>
            <a:chExt cx="6350000" cy="9525000"/>
          </a:xfrm>
        </p:grpSpPr>
        <p:sp>
          <p:nvSpPr>
            <p:cNvPr name="Freeform 15" id="15"/>
            <p:cNvSpPr/>
            <p:nvPr/>
          </p:nvSpPr>
          <p:spPr>
            <a:xfrm flipH="false" flipV="false" rot="0">
              <a:off x="0" y="0"/>
              <a:ext cx="6350000" cy="9525000"/>
            </a:xfrm>
            <a:custGeom>
              <a:avLst/>
              <a:gdLst/>
              <a:ahLst/>
              <a:cxnLst/>
              <a:rect r="r" b="b" t="t" l="l"/>
              <a:pathLst>
                <a:path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8"/>
              <a:stretch>
                <a:fillRect l="-82894" t="0" r="-82894" b="0"/>
              </a:stretch>
            </a:blipFill>
          </p:spPr>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14060073" y="9854996"/>
            <a:ext cx="1597394" cy="864007"/>
          </a:xfrm>
          <a:custGeom>
            <a:avLst/>
            <a:gdLst/>
            <a:ahLst/>
            <a:cxnLst/>
            <a:rect r="r" b="b" t="t" l="l"/>
            <a:pathLst>
              <a:path h="864007" w="1597394">
                <a:moveTo>
                  <a:pt x="0" y="0"/>
                </a:moveTo>
                <a:lnTo>
                  <a:pt x="1597394" y="0"/>
                </a:lnTo>
                <a:lnTo>
                  <a:pt x="1597394" y="864008"/>
                </a:lnTo>
                <a:lnTo>
                  <a:pt x="0" y="864008"/>
                </a:lnTo>
                <a:lnTo>
                  <a:pt x="0" y="0"/>
                </a:lnTo>
                <a:close/>
              </a:path>
            </a:pathLst>
          </a:custGeom>
          <a:blipFill>
            <a:blip r:embed="rId3">
              <a:extLst>
                <a:ext uri="{96DAC541-7B7A-43D3-8B79-37D633B846F1}">
                  <asvg:svgBlip xmlns:asvg="http://schemas.microsoft.com/office/drawing/2016/SVG/main" r:embed="rId4"/>
                </a:ext>
              </a:extLst>
            </a:blip>
            <a:stretch>
              <a:fillRect l="-19000" t="0" r="-23999" b="-45079"/>
            </a:stretch>
          </a:blipFill>
        </p:spPr>
      </p:sp>
      <p:sp>
        <p:nvSpPr>
          <p:cNvPr name="AutoShape 4" id="4"/>
          <p:cNvSpPr/>
          <p:nvPr/>
        </p:nvSpPr>
        <p:spPr>
          <a:xfrm flipV="true">
            <a:off x="1375142" y="2288594"/>
            <a:ext cx="0" cy="6432396"/>
          </a:xfrm>
          <a:prstGeom prst="line">
            <a:avLst/>
          </a:prstGeom>
          <a:ln cap="rnd" w="38100">
            <a:solidFill>
              <a:srgbClr val="FFFFFF"/>
            </a:solidFill>
            <a:prstDash val="solid"/>
            <a:headEnd type="oval" len="lg" w="lg"/>
            <a:tailEnd type="oval" len="lg" w="lg"/>
          </a:ln>
        </p:spPr>
      </p:sp>
      <p:sp>
        <p:nvSpPr>
          <p:cNvPr name="AutoShape 5" id="5"/>
          <p:cNvSpPr/>
          <p:nvPr/>
        </p:nvSpPr>
        <p:spPr>
          <a:xfrm flipH="true" flipV="true">
            <a:off x="1365830" y="2355267"/>
            <a:ext cx="1276822" cy="0"/>
          </a:xfrm>
          <a:prstGeom prst="line">
            <a:avLst/>
          </a:prstGeom>
          <a:ln cap="flat" w="38100">
            <a:solidFill>
              <a:srgbClr val="FFFFFF"/>
            </a:solidFill>
            <a:prstDash val="solid"/>
            <a:headEnd type="oval" len="lg" w="lg"/>
            <a:tailEnd type="none" len="sm" w="sm"/>
          </a:ln>
        </p:spPr>
      </p:sp>
      <p:grpSp>
        <p:nvGrpSpPr>
          <p:cNvPr name="Group 6" id="6"/>
          <p:cNvGrpSpPr/>
          <p:nvPr/>
        </p:nvGrpSpPr>
        <p:grpSpPr>
          <a:xfrm rot="0">
            <a:off x="2909633" y="1899637"/>
            <a:ext cx="4254714" cy="911260"/>
            <a:chOff x="0" y="0"/>
            <a:chExt cx="816599" cy="174896"/>
          </a:xfrm>
        </p:grpSpPr>
        <p:sp>
          <p:nvSpPr>
            <p:cNvPr name="Freeform 7" id="7"/>
            <p:cNvSpPr/>
            <p:nvPr/>
          </p:nvSpPr>
          <p:spPr>
            <a:xfrm flipH="false" flipV="false" rot="0">
              <a:off x="0" y="0"/>
              <a:ext cx="816599" cy="174896"/>
            </a:xfrm>
            <a:custGeom>
              <a:avLst/>
              <a:gdLst/>
              <a:ahLst/>
              <a:cxnLst/>
              <a:rect r="r" b="b" t="t" l="l"/>
              <a:pathLst>
                <a:path h="174896" w="816599">
                  <a:moveTo>
                    <a:pt x="20016" y="0"/>
                  </a:moveTo>
                  <a:lnTo>
                    <a:pt x="796584" y="0"/>
                  </a:lnTo>
                  <a:cubicBezTo>
                    <a:pt x="801892" y="0"/>
                    <a:pt x="806983" y="2109"/>
                    <a:pt x="810737" y="5862"/>
                  </a:cubicBezTo>
                  <a:cubicBezTo>
                    <a:pt x="814490" y="9616"/>
                    <a:pt x="816599" y="14707"/>
                    <a:pt x="816599" y="20016"/>
                  </a:cubicBezTo>
                  <a:lnTo>
                    <a:pt x="816599" y="154881"/>
                  </a:lnTo>
                  <a:cubicBezTo>
                    <a:pt x="816599" y="160189"/>
                    <a:pt x="814490" y="165280"/>
                    <a:pt x="810737" y="169034"/>
                  </a:cubicBezTo>
                  <a:cubicBezTo>
                    <a:pt x="806983" y="172788"/>
                    <a:pt x="801892" y="174896"/>
                    <a:pt x="796584" y="174896"/>
                  </a:cubicBezTo>
                  <a:lnTo>
                    <a:pt x="20016" y="174896"/>
                  </a:lnTo>
                  <a:cubicBezTo>
                    <a:pt x="14707" y="174896"/>
                    <a:pt x="9616" y="172788"/>
                    <a:pt x="5862" y="169034"/>
                  </a:cubicBezTo>
                  <a:cubicBezTo>
                    <a:pt x="2109" y="165280"/>
                    <a:pt x="0" y="160189"/>
                    <a:pt x="0" y="154881"/>
                  </a:cubicBezTo>
                  <a:lnTo>
                    <a:pt x="0" y="20016"/>
                  </a:lnTo>
                  <a:cubicBezTo>
                    <a:pt x="0" y="14707"/>
                    <a:pt x="2109" y="9616"/>
                    <a:pt x="5862" y="5862"/>
                  </a:cubicBezTo>
                  <a:cubicBezTo>
                    <a:pt x="9616" y="2109"/>
                    <a:pt x="14707" y="0"/>
                    <a:pt x="20016" y="0"/>
                  </a:cubicBezTo>
                  <a:close/>
                </a:path>
              </a:pathLst>
            </a:custGeom>
            <a:solidFill>
              <a:srgbClr val="000000">
                <a:alpha val="0"/>
              </a:srgbClr>
            </a:solidFill>
            <a:ln w="38100" cap="sq">
              <a:solidFill>
                <a:srgbClr val="F1F1F1"/>
              </a:solidFill>
              <a:prstDash val="solid"/>
              <a:miter/>
            </a:ln>
          </p:spPr>
        </p:sp>
        <p:sp>
          <p:nvSpPr>
            <p:cNvPr name="TextBox 8" id="8"/>
            <p:cNvSpPr txBox="true"/>
            <p:nvPr/>
          </p:nvSpPr>
          <p:spPr>
            <a:xfrm>
              <a:off x="0" y="-57150"/>
              <a:ext cx="816599" cy="232046"/>
            </a:xfrm>
            <a:prstGeom prst="rect">
              <a:avLst/>
            </a:prstGeom>
          </p:spPr>
          <p:txBody>
            <a:bodyPr anchor="ctr" rtlCol="false" tIns="95370" lIns="95370" bIns="95370" rIns="95370"/>
            <a:lstStyle/>
            <a:p>
              <a:pPr algn="ctr">
                <a:lnSpc>
                  <a:spcPts val="3040"/>
                </a:lnSpc>
              </a:pPr>
              <a:r>
                <a:rPr lang="en-US" sz="2533">
                  <a:solidFill>
                    <a:srgbClr val="FFFFFF"/>
                  </a:solidFill>
                  <a:latin typeface="Arial Bold"/>
                </a:rPr>
                <a:t>BIBLIOGRAFIA</a:t>
              </a:r>
            </a:p>
          </p:txBody>
        </p:sp>
      </p:grpSp>
      <p:sp>
        <p:nvSpPr>
          <p:cNvPr name="TextBox 9" id="9"/>
          <p:cNvSpPr txBox="true"/>
          <p:nvPr/>
        </p:nvSpPr>
        <p:spPr>
          <a:xfrm rot="0">
            <a:off x="1918938" y="3413291"/>
            <a:ext cx="13378517" cy="5467350"/>
          </a:xfrm>
          <a:prstGeom prst="rect">
            <a:avLst/>
          </a:prstGeom>
        </p:spPr>
        <p:txBody>
          <a:bodyPr anchor="t" rtlCol="false" tIns="0" lIns="0" bIns="0" rIns="0">
            <a:spAutoFit/>
          </a:bodyPr>
          <a:lstStyle/>
          <a:p>
            <a:pPr algn="l">
              <a:lnSpc>
                <a:spcPts val="3300"/>
              </a:lnSpc>
            </a:pPr>
            <a:r>
              <a:rPr lang="en-US" sz="2000" spc="20">
                <a:solidFill>
                  <a:srgbClr val="FFFFFF"/>
                </a:solidFill>
                <a:latin typeface="Arial"/>
              </a:rPr>
              <a:t>Lorem ipsum Lorem ipsum Lorem ipsum Lorem ipsum Lorem ipsum Lorem ipsum</a:t>
            </a:r>
          </a:p>
          <a:p>
            <a:pPr algn="l">
              <a:lnSpc>
                <a:spcPts val="3300"/>
              </a:lnSpc>
            </a:pPr>
            <a:r>
              <a:rPr lang="en-US" sz="2000" spc="20">
                <a:solidFill>
                  <a:srgbClr val="FFFFFF"/>
                </a:solidFill>
                <a:latin typeface="Arial"/>
              </a:rPr>
              <a:t>Lorem ipsum Lorem ipsum Lorem ipsum Lorem ipsum Lorem ipsum Lorem ipsum</a:t>
            </a:r>
          </a:p>
          <a:p>
            <a:pPr algn="l">
              <a:lnSpc>
                <a:spcPts val="3300"/>
              </a:lnSpc>
            </a:pPr>
            <a:r>
              <a:rPr lang="en-US" sz="2000" spc="20">
                <a:solidFill>
                  <a:srgbClr val="FFFFFF"/>
                </a:solidFill>
                <a:latin typeface="Arial"/>
              </a:rPr>
              <a:t>Lorem ipsum Lorem ipsum Lorem ipsum Lorem ipsum Lorem ipsum Lorem ipsum</a:t>
            </a:r>
          </a:p>
          <a:p>
            <a:pPr algn="l">
              <a:lnSpc>
                <a:spcPts val="3300"/>
              </a:lnSpc>
            </a:pPr>
            <a:r>
              <a:rPr lang="en-US" sz="2000" spc="20">
                <a:solidFill>
                  <a:srgbClr val="FFFFFF"/>
                </a:solidFill>
                <a:latin typeface="Arial"/>
              </a:rPr>
              <a:t>Lorem ipsum Lorem ipsum Lorem ipsum Lorem ipsum Lorem ipsum Lorem ipsum</a:t>
            </a:r>
          </a:p>
          <a:p>
            <a:pPr algn="l">
              <a:lnSpc>
                <a:spcPts val="3300"/>
              </a:lnSpc>
            </a:pPr>
            <a:r>
              <a:rPr lang="en-US" sz="2000" spc="20">
                <a:solidFill>
                  <a:srgbClr val="FFFFFF"/>
                </a:solidFill>
                <a:latin typeface="Arial"/>
              </a:rPr>
              <a:t>Lorem ipsum Lorem ipsum Lorem ipsum Lorem ipsum Lorem ipsum Lorem ipsum</a:t>
            </a:r>
          </a:p>
          <a:p>
            <a:pPr algn="l">
              <a:lnSpc>
                <a:spcPts val="3300"/>
              </a:lnSpc>
            </a:pPr>
            <a:r>
              <a:rPr lang="en-US" sz="2000" spc="20">
                <a:solidFill>
                  <a:srgbClr val="FFFFFF"/>
                </a:solidFill>
                <a:latin typeface="Arial"/>
              </a:rPr>
              <a:t>Lorem ipsum Lorem ipsum Lorem ipsum Lorem ipsum Lorem ipsum Lorem ipsum</a:t>
            </a:r>
          </a:p>
          <a:p>
            <a:pPr algn="l">
              <a:lnSpc>
                <a:spcPts val="3300"/>
              </a:lnSpc>
            </a:pPr>
            <a:r>
              <a:rPr lang="en-US" sz="2000" spc="20">
                <a:solidFill>
                  <a:srgbClr val="FFFFFF"/>
                </a:solidFill>
                <a:latin typeface="Arial"/>
              </a:rPr>
              <a:t>Lorem ipsum Lorem ipsum Lorem ipsum Lorem ipsum Lorem ipsum Lorem ipsum</a:t>
            </a:r>
          </a:p>
          <a:p>
            <a:pPr algn="l">
              <a:lnSpc>
                <a:spcPts val="3300"/>
              </a:lnSpc>
            </a:pPr>
            <a:r>
              <a:rPr lang="en-US" sz="2000" spc="20">
                <a:solidFill>
                  <a:srgbClr val="FFFFFF"/>
                </a:solidFill>
                <a:latin typeface="Arial"/>
              </a:rPr>
              <a:t>Lorem ipsum Lorem ipsum Lorem ipsum Lorem ipsum Lorem ipsum Lorem ipsum</a:t>
            </a:r>
          </a:p>
          <a:p>
            <a:pPr algn="l">
              <a:lnSpc>
                <a:spcPts val="3300"/>
              </a:lnSpc>
            </a:pPr>
            <a:r>
              <a:rPr lang="en-US" sz="2000" spc="20">
                <a:solidFill>
                  <a:srgbClr val="FFFFFF"/>
                </a:solidFill>
                <a:latin typeface="Arial"/>
              </a:rPr>
              <a:t>Lorem ipsum Lorem ipsum Lorem ipsum Lorem ipsum Lorem ipsum Lorem ipsum</a:t>
            </a:r>
          </a:p>
          <a:p>
            <a:pPr algn="l">
              <a:lnSpc>
                <a:spcPts val="3300"/>
              </a:lnSpc>
            </a:pPr>
            <a:r>
              <a:rPr lang="en-US" sz="2000" spc="20">
                <a:solidFill>
                  <a:srgbClr val="FFFFFF"/>
                </a:solidFill>
                <a:latin typeface="Arial"/>
              </a:rPr>
              <a:t>Lorem ipsum Lorem ipsum Lorem ipsum Lorem ipsum Lorem ipsum Lorem ipsum</a:t>
            </a:r>
          </a:p>
          <a:p>
            <a:pPr algn="l">
              <a:lnSpc>
                <a:spcPts val="3300"/>
              </a:lnSpc>
            </a:pPr>
            <a:r>
              <a:rPr lang="en-US" sz="2000" spc="20">
                <a:solidFill>
                  <a:srgbClr val="FFFFFF"/>
                </a:solidFill>
                <a:latin typeface="Arial"/>
              </a:rPr>
              <a:t>Lorem ipsum Lorem ipsum Lorem ipsum Lorem ipsum Lorem ipsum Lorem ipsum</a:t>
            </a:r>
          </a:p>
          <a:p>
            <a:pPr algn="l">
              <a:lnSpc>
                <a:spcPts val="3300"/>
              </a:lnSpc>
            </a:pPr>
            <a:r>
              <a:rPr lang="en-US" sz="2000" spc="20">
                <a:solidFill>
                  <a:srgbClr val="FFFFFF"/>
                </a:solidFill>
                <a:latin typeface="Arial"/>
              </a:rPr>
              <a:t>Lorem ipsum Lorem ipsum Lorem ipsum Lorem ipsum Lorem ipsum Lorem ipsum</a:t>
            </a:r>
          </a:p>
          <a:p>
            <a:pPr algn="l">
              <a:lnSpc>
                <a:spcPts val="3300"/>
              </a:lnSpc>
            </a:pPr>
          </a:p>
        </p:txBody>
      </p:sp>
      <p:grpSp>
        <p:nvGrpSpPr>
          <p:cNvPr name="Group 10" id="10"/>
          <p:cNvGrpSpPr/>
          <p:nvPr/>
        </p:nvGrpSpPr>
        <p:grpSpPr>
          <a:xfrm rot="0">
            <a:off x="13378868" y="627276"/>
            <a:ext cx="4909132" cy="1639392"/>
            <a:chOff x="0" y="0"/>
            <a:chExt cx="6545509" cy="2185855"/>
          </a:xfrm>
        </p:grpSpPr>
        <p:sp>
          <p:nvSpPr>
            <p:cNvPr name="Freeform 11" id="11"/>
            <p:cNvSpPr/>
            <p:nvPr/>
          </p:nvSpPr>
          <p:spPr>
            <a:xfrm flipH="false" flipV="false" rot="0">
              <a:off x="0" y="0"/>
              <a:ext cx="2185855" cy="2185855"/>
            </a:xfrm>
            <a:custGeom>
              <a:avLst/>
              <a:gdLst/>
              <a:ahLst/>
              <a:cxnLst/>
              <a:rect r="r" b="b" t="t" l="l"/>
              <a:pathLst>
                <a:path h="2185855" w="2185855">
                  <a:moveTo>
                    <a:pt x="0" y="0"/>
                  </a:moveTo>
                  <a:lnTo>
                    <a:pt x="2185855" y="0"/>
                  </a:lnTo>
                  <a:lnTo>
                    <a:pt x="2185855" y="2185855"/>
                  </a:lnTo>
                  <a:lnTo>
                    <a:pt x="0" y="2185855"/>
                  </a:lnTo>
                  <a:lnTo>
                    <a:pt x="0" y="0"/>
                  </a:lnTo>
                  <a:close/>
                </a:path>
              </a:pathLst>
            </a:custGeom>
            <a:blipFill>
              <a:blip r:embed="rId5"/>
              <a:stretch>
                <a:fillRect l="0" t="0" r="0" b="0"/>
              </a:stretch>
            </a:blipFill>
          </p:spPr>
        </p:sp>
        <p:sp>
          <p:nvSpPr>
            <p:cNvPr name="TextBox 12" id="12"/>
            <p:cNvSpPr txBox="true"/>
            <p:nvPr/>
          </p:nvSpPr>
          <p:spPr>
            <a:xfrm rot="0">
              <a:off x="2258633" y="87842"/>
              <a:ext cx="4286876" cy="1971910"/>
            </a:xfrm>
            <a:prstGeom prst="rect">
              <a:avLst/>
            </a:prstGeom>
          </p:spPr>
          <p:txBody>
            <a:bodyPr anchor="t" rtlCol="false" tIns="0" lIns="0" bIns="0" rIns="0">
              <a:spAutoFit/>
            </a:bodyPr>
            <a:lstStyle/>
            <a:p>
              <a:pPr algn="l">
                <a:lnSpc>
                  <a:spcPts val="2863"/>
                </a:lnSpc>
              </a:pPr>
              <a:r>
                <a:rPr lang="en-US" sz="2309" spc="99">
                  <a:solidFill>
                    <a:srgbClr val="F1F1F1"/>
                  </a:solidFill>
                  <a:latin typeface="Arial"/>
                </a:rPr>
                <a:t>VIII </a:t>
              </a:r>
            </a:p>
            <a:p>
              <a:pPr algn="l">
                <a:lnSpc>
                  <a:spcPts val="2863"/>
                </a:lnSpc>
              </a:pPr>
              <a:r>
                <a:rPr lang="en-US" sz="2309" spc="99">
                  <a:solidFill>
                    <a:srgbClr val="F1F1F1"/>
                  </a:solidFill>
                  <a:latin typeface="Arial"/>
                </a:rPr>
                <a:t>MEDIA ETHICS CONFERENCE</a:t>
              </a:r>
            </a:p>
            <a:p>
              <a:pPr algn="l">
                <a:lnSpc>
                  <a:spcPts val="2863"/>
                </a:lnSpc>
              </a:pPr>
              <a:r>
                <a:rPr lang="en-US" sz="2309" spc="99">
                  <a:solidFill>
                    <a:srgbClr val="F1F1F1"/>
                  </a:solidFill>
                  <a:latin typeface="Arial"/>
                </a:rPr>
                <a:t>COIMBRA 2024</a:t>
              </a:r>
            </a:p>
          </p:txBody>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14060073" y="9854996"/>
            <a:ext cx="1597394" cy="864007"/>
          </a:xfrm>
          <a:custGeom>
            <a:avLst/>
            <a:gdLst/>
            <a:ahLst/>
            <a:cxnLst/>
            <a:rect r="r" b="b" t="t" l="l"/>
            <a:pathLst>
              <a:path h="864007" w="1597394">
                <a:moveTo>
                  <a:pt x="0" y="0"/>
                </a:moveTo>
                <a:lnTo>
                  <a:pt x="1597394" y="0"/>
                </a:lnTo>
                <a:lnTo>
                  <a:pt x="1597394" y="864008"/>
                </a:lnTo>
                <a:lnTo>
                  <a:pt x="0" y="864008"/>
                </a:lnTo>
                <a:lnTo>
                  <a:pt x="0" y="0"/>
                </a:lnTo>
                <a:close/>
              </a:path>
            </a:pathLst>
          </a:custGeom>
          <a:blipFill>
            <a:blip r:embed="rId3">
              <a:extLst>
                <a:ext uri="{96DAC541-7B7A-43D3-8B79-37D633B846F1}">
                  <asvg:svgBlip xmlns:asvg="http://schemas.microsoft.com/office/drawing/2016/SVG/main" r:embed="rId4"/>
                </a:ext>
              </a:extLst>
            </a:blip>
            <a:stretch>
              <a:fillRect l="-19000" t="0" r="-23999" b="-45079"/>
            </a:stretch>
          </a:blipFill>
        </p:spPr>
      </p:sp>
      <p:sp>
        <p:nvSpPr>
          <p:cNvPr name="AutoShape 4" id="4"/>
          <p:cNvSpPr/>
          <p:nvPr/>
        </p:nvSpPr>
        <p:spPr>
          <a:xfrm flipV="true">
            <a:off x="1375142" y="2288594"/>
            <a:ext cx="0" cy="6432396"/>
          </a:xfrm>
          <a:prstGeom prst="line">
            <a:avLst/>
          </a:prstGeom>
          <a:ln cap="rnd" w="38100">
            <a:solidFill>
              <a:srgbClr val="FFFFFF"/>
            </a:solidFill>
            <a:prstDash val="solid"/>
            <a:headEnd type="oval" len="lg" w="lg"/>
            <a:tailEnd type="oval" len="lg" w="lg"/>
          </a:ln>
        </p:spPr>
      </p:sp>
      <p:sp>
        <p:nvSpPr>
          <p:cNvPr name="AutoShape 5" id="5"/>
          <p:cNvSpPr/>
          <p:nvPr/>
        </p:nvSpPr>
        <p:spPr>
          <a:xfrm flipH="true" flipV="true">
            <a:off x="1365830" y="2355267"/>
            <a:ext cx="1276822" cy="0"/>
          </a:xfrm>
          <a:prstGeom prst="line">
            <a:avLst/>
          </a:prstGeom>
          <a:ln cap="flat" w="38100">
            <a:solidFill>
              <a:srgbClr val="FFFFFF"/>
            </a:solidFill>
            <a:prstDash val="solid"/>
            <a:headEnd type="oval" len="lg" w="lg"/>
            <a:tailEnd type="none" len="sm" w="sm"/>
          </a:ln>
        </p:spPr>
      </p:sp>
      <p:grpSp>
        <p:nvGrpSpPr>
          <p:cNvPr name="Group 6" id="6"/>
          <p:cNvGrpSpPr/>
          <p:nvPr/>
        </p:nvGrpSpPr>
        <p:grpSpPr>
          <a:xfrm rot="0">
            <a:off x="2909633" y="1899637"/>
            <a:ext cx="4254714" cy="911260"/>
            <a:chOff x="0" y="0"/>
            <a:chExt cx="816599" cy="174896"/>
          </a:xfrm>
        </p:grpSpPr>
        <p:sp>
          <p:nvSpPr>
            <p:cNvPr name="Freeform 7" id="7"/>
            <p:cNvSpPr/>
            <p:nvPr/>
          </p:nvSpPr>
          <p:spPr>
            <a:xfrm flipH="false" flipV="false" rot="0">
              <a:off x="0" y="0"/>
              <a:ext cx="816599" cy="174896"/>
            </a:xfrm>
            <a:custGeom>
              <a:avLst/>
              <a:gdLst/>
              <a:ahLst/>
              <a:cxnLst/>
              <a:rect r="r" b="b" t="t" l="l"/>
              <a:pathLst>
                <a:path h="174896" w="816599">
                  <a:moveTo>
                    <a:pt x="20016" y="0"/>
                  </a:moveTo>
                  <a:lnTo>
                    <a:pt x="796584" y="0"/>
                  </a:lnTo>
                  <a:cubicBezTo>
                    <a:pt x="801892" y="0"/>
                    <a:pt x="806983" y="2109"/>
                    <a:pt x="810737" y="5862"/>
                  </a:cubicBezTo>
                  <a:cubicBezTo>
                    <a:pt x="814490" y="9616"/>
                    <a:pt x="816599" y="14707"/>
                    <a:pt x="816599" y="20016"/>
                  </a:cubicBezTo>
                  <a:lnTo>
                    <a:pt x="816599" y="154881"/>
                  </a:lnTo>
                  <a:cubicBezTo>
                    <a:pt x="816599" y="160189"/>
                    <a:pt x="814490" y="165280"/>
                    <a:pt x="810737" y="169034"/>
                  </a:cubicBezTo>
                  <a:cubicBezTo>
                    <a:pt x="806983" y="172788"/>
                    <a:pt x="801892" y="174896"/>
                    <a:pt x="796584" y="174896"/>
                  </a:cubicBezTo>
                  <a:lnTo>
                    <a:pt x="20016" y="174896"/>
                  </a:lnTo>
                  <a:cubicBezTo>
                    <a:pt x="14707" y="174896"/>
                    <a:pt x="9616" y="172788"/>
                    <a:pt x="5862" y="169034"/>
                  </a:cubicBezTo>
                  <a:cubicBezTo>
                    <a:pt x="2109" y="165280"/>
                    <a:pt x="0" y="160189"/>
                    <a:pt x="0" y="154881"/>
                  </a:cubicBezTo>
                  <a:lnTo>
                    <a:pt x="0" y="20016"/>
                  </a:lnTo>
                  <a:cubicBezTo>
                    <a:pt x="0" y="14707"/>
                    <a:pt x="2109" y="9616"/>
                    <a:pt x="5862" y="5862"/>
                  </a:cubicBezTo>
                  <a:cubicBezTo>
                    <a:pt x="9616" y="2109"/>
                    <a:pt x="14707" y="0"/>
                    <a:pt x="20016" y="0"/>
                  </a:cubicBezTo>
                  <a:close/>
                </a:path>
              </a:pathLst>
            </a:custGeom>
            <a:solidFill>
              <a:srgbClr val="000000">
                <a:alpha val="0"/>
              </a:srgbClr>
            </a:solidFill>
            <a:ln w="38100" cap="sq">
              <a:solidFill>
                <a:srgbClr val="F1F1F1"/>
              </a:solidFill>
              <a:prstDash val="solid"/>
              <a:miter/>
            </a:ln>
          </p:spPr>
        </p:sp>
        <p:sp>
          <p:nvSpPr>
            <p:cNvPr name="TextBox 8" id="8"/>
            <p:cNvSpPr txBox="true"/>
            <p:nvPr/>
          </p:nvSpPr>
          <p:spPr>
            <a:xfrm>
              <a:off x="0" y="-57150"/>
              <a:ext cx="816599" cy="232046"/>
            </a:xfrm>
            <a:prstGeom prst="rect">
              <a:avLst/>
            </a:prstGeom>
          </p:spPr>
          <p:txBody>
            <a:bodyPr anchor="ctr" rtlCol="false" tIns="95370" lIns="95370" bIns="95370" rIns="95370"/>
            <a:lstStyle/>
            <a:p>
              <a:pPr algn="ctr">
                <a:lnSpc>
                  <a:spcPts val="3040"/>
                </a:lnSpc>
              </a:pPr>
              <a:r>
                <a:rPr lang="en-US" sz="2533">
                  <a:solidFill>
                    <a:srgbClr val="FFFFFF"/>
                  </a:solidFill>
                  <a:latin typeface="Arial Bold"/>
                </a:rPr>
                <a:t>ENCERRAMENTO</a:t>
              </a:r>
            </a:p>
          </p:txBody>
        </p:sp>
      </p:grpSp>
      <p:sp>
        <p:nvSpPr>
          <p:cNvPr name="TextBox 9" id="9"/>
          <p:cNvSpPr txBox="true"/>
          <p:nvPr/>
        </p:nvSpPr>
        <p:spPr>
          <a:xfrm rot="0">
            <a:off x="1918938" y="3346616"/>
            <a:ext cx="13378517" cy="1316236"/>
          </a:xfrm>
          <a:prstGeom prst="rect">
            <a:avLst/>
          </a:prstGeom>
        </p:spPr>
        <p:txBody>
          <a:bodyPr anchor="t" rtlCol="false" tIns="0" lIns="0" bIns="0" rIns="0">
            <a:spAutoFit/>
          </a:bodyPr>
          <a:lstStyle/>
          <a:p>
            <a:pPr algn="l">
              <a:lnSpc>
                <a:spcPts val="5173"/>
              </a:lnSpc>
            </a:pPr>
            <a:r>
              <a:rPr lang="en-US" sz="3135" spc="31">
                <a:solidFill>
                  <a:srgbClr val="FFFFFF"/>
                </a:solidFill>
                <a:latin typeface="Arial"/>
              </a:rPr>
              <a:t>Use este modelo de tela para encerrar sua apresentação, fazer os agradecimentos e informar os contactos, caso queira.</a:t>
            </a:r>
          </a:p>
        </p:txBody>
      </p:sp>
      <p:grpSp>
        <p:nvGrpSpPr>
          <p:cNvPr name="Group 10" id="10"/>
          <p:cNvGrpSpPr/>
          <p:nvPr/>
        </p:nvGrpSpPr>
        <p:grpSpPr>
          <a:xfrm rot="0">
            <a:off x="13378868" y="627276"/>
            <a:ext cx="4909132" cy="1639392"/>
            <a:chOff x="0" y="0"/>
            <a:chExt cx="6545509" cy="2185855"/>
          </a:xfrm>
        </p:grpSpPr>
        <p:sp>
          <p:nvSpPr>
            <p:cNvPr name="Freeform 11" id="11"/>
            <p:cNvSpPr/>
            <p:nvPr/>
          </p:nvSpPr>
          <p:spPr>
            <a:xfrm flipH="false" flipV="false" rot="0">
              <a:off x="0" y="0"/>
              <a:ext cx="2185855" cy="2185855"/>
            </a:xfrm>
            <a:custGeom>
              <a:avLst/>
              <a:gdLst/>
              <a:ahLst/>
              <a:cxnLst/>
              <a:rect r="r" b="b" t="t" l="l"/>
              <a:pathLst>
                <a:path h="2185855" w="2185855">
                  <a:moveTo>
                    <a:pt x="0" y="0"/>
                  </a:moveTo>
                  <a:lnTo>
                    <a:pt x="2185855" y="0"/>
                  </a:lnTo>
                  <a:lnTo>
                    <a:pt x="2185855" y="2185855"/>
                  </a:lnTo>
                  <a:lnTo>
                    <a:pt x="0" y="2185855"/>
                  </a:lnTo>
                  <a:lnTo>
                    <a:pt x="0" y="0"/>
                  </a:lnTo>
                  <a:close/>
                </a:path>
              </a:pathLst>
            </a:custGeom>
            <a:blipFill>
              <a:blip r:embed="rId5"/>
              <a:stretch>
                <a:fillRect l="0" t="0" r="0" b="0"/>
              </a:stretch>
            </a:blipFill>
          </p:spPr>
        </p:sp>
        <p:sp>
          <p:nvSpPr>
            <p:cNvPr name="TextBox 12" id="12"/>
            <p:cNvSpPr txBox="true"/>
            <p:nvPr/>
          </p:nvSpPr>
          <p:spPr>
            <a:xfrm rot="0">
              <a:off x="2258633" y="87842"/>
              <a:ext cx="4286876" cy="1971910"/>
            </a:xfrm>
            <a:prstGeom prst="rect">
              <a:avLst/>
            </a:prstGeom>
          </p:spPr>
          <p:txBody>
            <a:bodyPr anchor="t" rtlCol="false" tIns="0" lIns="0" bIns="0" rIns="0">
              <a:spAutoFit/>
            </a:bodyPr>
            <a:lstStyle/>
            <a:p>
              <a:pPr algn="l">
                <a:lnSpc>
                  <a:spcPts val="2863"/>
                </a:lnSpc>
              </a:pPr>
              <a:r>
                <a:rPr lang="en-US" sz="2309" spc="99">
                  <a:solidFill>
                    <a:srgbClr val="F1F1F1"/>
                  </a:solidFill>
                  <a:latin typeface="Arial"/>
                </a:rPr>
                <a:t>VIII </a:t>
              </a:r>
            </a:p>
            <a:p>
              <a:pPr algn="l">
                <a:lnSpc>
                  <a:spcPts val="2863"/>
                </a:lnSpc>
              </a:pPr>
              <a:r>
                <a:rPr lang="en-US" sz="2309" spc="99">
                  <a:solidFill>
                    <a:srgbClr val="F1F1F1"/>
                  </a:solidFill>
                  <a:latin typeface="Arial"/>
                </a:rPr>
                <a:t>MEDIA ETHICS CONFERENCE</a:t>
              </a:r>
            </a:p>
            <a:p>
              <a:pPr algn="l">
                <a:lnSpc>
                  <a:spcPts val="2863"/>
                </a:lnSpc>
              </a:pPr>
              <a:r>
                <a:rPr lang="en-US" sz="2309" spc="99">
                  <a:solidFill>
                    <a:srgbClr val="F1F1F1"/>
                  </a:solidFill>
                  <a:latin typeface="Arial"/>
                </a:rPr>
                <a:t>COIMBRA 2024</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DAGGcO0baSk</dc:identifier>
  <dcterms:modified xsi:type="dcterms:W3CDTF">2011-08-01T06:04:30Z</dcterms:modified>
  <cp:revision>1</cp:revision>
  <dc:title>tecnologia e sociedade</dc:title>
</cp:coreProperties>
</file>